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3"/>
  </p:notesMasterIdLst>
  <p:sldIdLst>
    <p:sldId id="256" r:id="rId2"/>
    <p:sldId id="283" r:id="rId3"/>
    <p:sldId id="281" r:id="rId4"/>
    <p:sldId id="257" r:id="rId5"/>
    <p:sldId id="259" r:id="rId6"/>
    <p:sldId id="258" r:id="rId7"/>
    <p:sldId id="285" r:id="rId8"/>
    <p:sldId id="271" r:id="rId9"/>
    <p:sldId id="268" r:id="rId10"/>
    <p:sldId id="280" r:id="rId11"/>
    <p:sldId id="264" r:id="rId12"/>
    <p:sldId id="277" r:id="rId13"/>
    <p:sldId id="278" r:id="rId14"/>
    <p:sldId id="279" r:id="rId15"/>
    <p:sldId id="287" r:id="rId16"/>
    <p:sldId id="267" r:id="rId17"/>
    <p:sldId id="272" r:id="rId18"/>
    <p:sldId id="266" r:id="rId19"/>
    <p:sldId id="270" r:id="rId20"/>
    <p:sldId id="269" r:id="rId21"/>
    <p:sldId id="273" r:id="rId22"/>
    <p:sldId id="274" r:id="rId23"/>
    <p:sldId id="275" r:id="rId24"/>
    <p:sldId id="284" r:id="rId25"/>
    <p:sldId id="286" r:id="rId26"/>
    <p:sldId id="282" r:id="rId27"/>
    <p:sldId id="262" r:id="rId28"/>
    <p:sldId id="288" r:id="rId29"/>
    <p:sldId id="261" r:id="rId30"/>
    <p:sldId id="265" r:id="rId31"/>
    <p:sldId id="26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900"/>
    <a:srgbClr val="CC6600"/>
    <a:srgbClr val="00FFFF"/>
    <a:srgbClr val="CC00FF"/>
    <a:srgbClr val="CC00CC"/>
    <a:srgbClr val="FF99FF"/>
    <a:srgbClr val="CC0099"/>
    <a:srgbClr val="CCCC00"/>
    <a:srgbClr val="FDF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767" autoAdjust="0"/>
  </p:normalViewPr>
  <p:slideViewPr>
    <p:cSldViewPr snapToGrid="0">
      <p:cViewPr varScale="1">
        <p:scale>
          <a:sx n="108" d="100"/>
          <a:sy n="108"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DCF18-DAE5-4EFD-8737-C7BDDFFD74B8}" type="datetimeFigureOut">
              <a:rPr lang="en-US" smtClean="0"/>
              <a:t>8/4/2017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39080-CF46-45C4-AA24-7574FC57D70B}" type="slidenum">
              <a:rPr lang="en-US" smtClean="0"/>
              <a:t>‹#›</a:t>
            </a:fld>
            <a:endParaRPr lang="en-US"/>
          </a:p>
        </p:txBody>
      </p:sp>
    </p:spTree>
    <p:extLst>
      <p:ext uri="{BB962C8B-B14F-4D97-AF65-F5344CB8AC3E}">
        <p14:creationId xmlns:p14="http://schemas.microsoft.com/office/powerpoint/2010/main" val="131965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339080-CF46-45C4-AA24-7574FC57D70B}" type="slidenum">
              <a:rPr lang="en-US" smtClean="0"/>
              <a:t>1</a:t>
            </a:fld>
            <a:endParaRPr lang="en-US"/>
          </a:p>
        </p:txBody>
      </p:sp>
    </p:spTree>
    <p:extLst>
      <p:ext uri="{BB962C8B-B14F-4D97-AF65-F5344CB8AC3E}">
        <p14:creationId xmlns:p14="http://schemas.microsoft.com/office/powerpoint/2010/main" val="253634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Descriptive statistics of 12 datasets identified by their locality level, global ($\diamond$), country($\dagger$), and city($\star$); the number of tweets and users; the total number of languages $|L|$ and languages used by at least 10 users $|L|^+$; the percentage of monolingual users; the average number of languages used by multilingual users; and the collection period.</a:t>
            </a:r>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4</a:t>
            </a:fld>
            <a:endParaRPr lang="en-US"/>
          </a:p>
        </p:txBody>
      </p:sp>
    </p:spTree>
    <p:extLst>
      <p:ext uri="{BB962C8B-B14F-4D97-AF65-F5344CB8AC3E}">
        <p14:creationId xmlns:p14="http://schemas.microsoft.com/office/powerpoint/2010/main" val="333314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Datasets validation. Comparing the correlations between pairs of datasets at different levels of locality: global (Olympics16), countries (The United Kingdom), and city (Tokyo). The correlations are higher for the pairs with the global dataset than for the pairs with the city one. The top row shows the correlation between the number of users tweeting in a language, i.e. each point is a specific language; while the bottom row shows the correlation of users with tweets in pairs of languages, e.g. the number of users using English and Japanese. Comparison between datasets: Olympics16 and The United Kingdom (I and IV); Olympics16 and Tokyo (II and V); and The United Kingdom and Tokyo (III and VI).</a:t>
            </a:r>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5</a:t>
            </a:fld>
            <a:endParaRPr lang="en-US"/>
          </a:p>
        </p:txBody>
      </p:sp>
    </p:spTree>
    <p:extLst>
      <p:ext uri="{BB962C8B-B14F-4D97-AF65-F5344CB8AC3E}">
        <p14:creationId xmlns:p14="http://schemas.microsoft.com/office/powerpoint/2010/main" val="302140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Datasets validation. Measuring the locality effect of datasets on language relationships. Each boxplot contains the Pearson correlations for 11 pairs of datasets. From </a:t>
            </a:r>
            <a:r>
              <a:rPr lang="en-US" i="1" dirty="0" smtClean="0"/>
              <a:t>Hong Kong</a:t>
            </a:r>
            <a:r>
              <a:rPr lang="en-US" dirty="0" smtClean="0"/>
              <a:t> (top) to </a:t>
            </a:r>
            <a:r>
              <a:rPr lang="en-US" i="1" dirty="0" smtClean="0"/>
              <a:t>Olympics16 </a:t>
            </a:r>
            <a:r>
              <a:rPr lang="en-US" dirty="0" smtClean="0"/>
              <a:t>(bottom), datasets vary from more local to more global level as depicted by the following special marks: city-level ($^\star$), country-level ($^\dagger$), and global-level ($^\diamond$). On average, global datasets presents higher correlation than city datasets. On the left, correlations between users tweeting in one language, while on the right, the correlations of users tweeting in pairs of language. The top blocks show individual dataset comparisons while bottom blocks show inter and intra-levels comparisons.</a:t>
            </a:r>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6</a:t>
            </a:fld>
            <a:endParaRPr lang="en-US"/>
          </a:p>
        </p:txBody>
      </p:sp>
    </p:spTree>
    <p:extLst>
      <p:ext uri="{BB962C8B-B14F-4D97-AF65-F5344CB8AC3E}">
        <p14:creationId xmlns:p14="http://schemas.microsoft.com/office/powerpoint/2010/main" val="224324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In this figure, columns are</a:t>
            </a:r>
            <a:r>
              <a:rPr lang="pt-BR" baseline="0" dirty="0" smtClean="0"/>
              <a:t> the city-level datasets: Tokyo, NYC, and Paris. While the rows contain the characterization of English, French, and Japanese in these datasets.</a:t>
            </a:r>
          </a:p>
          <a:p>
            <a:r>
              <a:rPr lang="pt-BR" dirty="0" smtClean="0"/>
              <a:t>By looking at different city-level dataset we can see how locality affects</a:t>
            </a:r>
            <a:r>
              <a:rPr lang="pt-BR" baseline="0" dirty="0" smtClean="0"/>
              <a:t> the language characterizations. For instance, English speakers are very different in NYC, Tokyo, and Paris; their second language is Spanish, Japanese, and French, respectivelly. </a:t>
            </a:r>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15</a:t>
            </a:fld>
            <a:endParaRPr lang="en-US"/>
          </a:p>
        </p:txBody>
      </p:sp>
    </p:spTree>
    <p:extLst>
      <p:ext uri="{BB962C8B-B14F-4D97-AF65-F5344CB8AC3E}">
        <p14:creationId xmlns:p14="http://schemas.microsoft.com/office/powerpoint/2010/main" val="57718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Descriptive statistics of 12 datasets identified by their locality level, global ($\diamond$), country($\dagger$), and city($\star$); the number of tweets and users; the total number of languages $|L|$ and languages used by at least 10 users $|L|^+$; the percentage of monolingual users; the average number of languages used by multilingual users; and the collection period.</a:t>
            </a:r>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28</a:t>
            </a:fld>
            <a:endParaRPr lang="en-US"/>
          </a:p>
        </p:txBody>
      </p:sp>
    </p:spTree>
    <p:extLst>
      <p:ext uri="{BB962C8B-B14F-4D97-AF65-F5344CB8AC3E}">
        <p14:creationId xmlns:p14="http://schemas.microsoft.com/office/powerpoint/2010/main" val="165681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29</a:t>
            </a:fld>
            <a:endParaRPr lang="en-US"/>
          </a:p>
        </p:txBody>
      </p:sp>
    </p:spTree>
    <p:extLst>
      <p:ext uri="{BB962C8B-B14F-4D97-AF65-F5344CB8AC3E}">
        <p14:creationId xmlns:p14="http://schemas.microsoft.com/office/powerpoint/2010/main" val="353445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eight languages ranked in the LN based on </a:t>
            </a:r>
            <a:r>
              <a:rPr lang="en-US" i="1" dirty="0" smtClean="0"/>
              <a:t>in/out</a:t>
            </a:r>
            <a:r>
              <a:rPr lang="en-US" dirty="0" smtClean="0"/>
              <a:t> degree and weighted degree, and eigenvector centralities.</a:t>
            </a:r>
            <a:endParaRPr lang="en-US" dirty="0"/>
          </a:p>
        </p:txBody>
      </p:sp>
      <p:sp>
        <p:nvSpPr>
          <p:cNvPr id="4" name="Slide Number Placeholder 3"/>
          <p:cNvSpPr>
            <a:spLocks noGrp="1"/>
          </p:cNvSpPr>
          <p:nvPr>
            <p:ph type="sldNum" sz="quarter" idx="10"/>
          </p:nvPr>
        </p:nvSpPr>
        <p:spPr/>
        <p:txBody>
          <a:bodyPr/>
          <a:lstStyle/>
          <a:p>
            <a:fld id="{CD339080-CF46-45C4-AA24-7574FC57D70B}" type="slidenum">
              <a:rPr lang="en-US" smtClean="0"/>
              <a:t>31</a:t>
            </a:fld>
            <a:endParaRPr lang="en-US"/>
          </a:p>
        </p:txBody>
      </p:sp>
    </p:spTree>
    <p:extLst>
      <p:ext uri="{BB962C8B-B14F-4D97-AF65-F5344CB8AC3E}">
        <p14:creationId xmlns:p14="http://schemas.microsoft.com/office/powerpoint/2010/main" val="246293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BC13D-9495-4BBB-9F7F-65224118B408}" type="datetime1">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119457849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EE686-7AF4-4810-BC9D-32C224A88FF3}" type="datetime1">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386175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1D21A-D683-4DDB-90C5-29F52AF1E3AC}" type="datetime1">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3178907019"/>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1AA-E16D-4CB8-A80F-6C8526BE49EE}" type="datetime1">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48794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392CC-5E98-41DB-ACFE-26B7D5CA98F5}" type="datetime1">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322054634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24484-94BD-4256-998A-9EFA31BED8B1}" type="datetime1">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120464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D35E46-0E39-459B-9D22-6BCA424489D0}" type="datetime1">
              <a:rPr lang="en-US" smtClean="0"/>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144419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6C9D29-CE1C-4B31-A701-2A9904FE9181}" type="datetime1">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240864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6E8B9-5D55-4287-9B53-DCADCB0FCCF4}" type="datetime1">
              <a:rPr lang="en-US" smtClean="0"/>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19820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1363F-E3B0-45AB-98E8-BCE343520746}" type="datetime1">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115554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62B20-9E4A-4670-BBBD-66E0685EBEE9}" type="datetime1">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D2F6-0DEB-4E9F-B4C5-EE3FA34EFA31}" type="slidenum">
              <a:rPr lang="en-US" smtClean="0"/>
              <a:t>‹#›</a:t>
            </a:fld>
            <a:endParaRPr lang="en-US"/>
          </a:p>
        </p:txBody>
      </p:sp>
    </p:spTree>
    <p:extLst>
      <p:ext uri="{BB962C8B-B14F-4D97-AF65-F5344CB8AC3E}">
        <p14:creationId xmlns:p14="http://schemas.microsoft.com/office/powerpoint/2010/main" val="132547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35B0A9-DA67-43BD-9329-87EB177CD5F9}" type="datetime1">
              <a:rPr lang="en-US" smtClean="0"/>
              <a:t>8/4/2017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53D2F6-0DEB-4E9F-B4C5-EE3FA34EFA31}" type="slidenum">
              <a:rPr lang="en-US" smtClean="0"/>
              <a:t>‹#›</a:t>
            </a:fld>
            <a:endParaRPr lang="en-US"/>
          </a:p>
        </p:txBody>
      </p:sp>
    </p:spTree>
    <p:extLst>
      <p:ext uri="{BB962C8B-B14F-4D97-AF65-F5344CB8AC3E}">
        <p14:creationId xmlns:p14="http://schemas.microsoft.com/office/powerpoint/2010/main" val="30844774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439561"/>
            <a:ext cx="7080026" cy="1828801"/>
          </a:xfrm>
        </p:spPr>
        <p:txBody>
          <a:bodyPr>
            <a:normAutofit fontScale="90000"/>
          </a:bodyPr>
          <a:lstStyle/>
          <a:p>
            <a:r>
              <a:rPr lang="en-US" dirty="0"/>
              <a:t>Sensing Language Relationships from </a:t>
            </a:r>
            <a:r>
              <a:rPr lang="en-US" dirty="0" smtClean="0"/>
              <a:t>Social </a:t>
            </a:r>
            <a:r>
              <a:rPr lang="en-US" dirty="0"/>
              <a:t>Media</a:t>
            </a:r>
          </a:p>
        </p:txBody>
      </p:sp>
      <p:sp>
        <p:nvSpPr>
          <p:cNvPr id="3" name="Subtitle 2"/>
          <p:cNvSpPr>
            <a:spLocks noGrp="1"/>
          </p:cNvSpPr>
          <p:nvPr>
            <p:ph type="subTitle" idx="1"/>
          </p:nvPr>
        </p:nvSpPr>
        <p:spPr>
          <a:xfrm>
            <a:off x="1028020" y="3746831"/>
            <a:ext cx="7080026" cy="1989661"/>
          </a:xfrm>
        </p:spPr>
        <p:txBody>
          <a:bodyPr>
            <a:normAutofit/>
          </a:bodyPr>
          <a:lstStyle/>
          <a:p>
            <a:r>
              <a:rPr lang="pt-BR" i="1" dirty="0"/>
              <a:t>Diogo </a:t>
            </a:r>
            <a:r>
              <a:rPr lang="pt-BR" i="1" dirty="0" smtClean="0"/>
              <a:t>Pacheco</a:t>
            </a:r>
            <a:r>
              <a:rPr lang="pt-BR" i="1" baseline="30000" dirty="0" smtClean="0"/>
              <a:t>1</a:t>
            </a:r>
            <a:r>
              <a:rPr lang="pt-BR" i="1" dirty="0" smtClean="0"/>
              <a:t>, Priya Saha</a:t>
            </a:r>
            <a:r>
              <a:rPr lang="pt-BR" b="1" i="1" baseline="30000" dirty="0"/>
              <a:t>1</a:t>
            </a:r>
            <a:r>
              <a:rPr lang="pt-BR" i="1" dirty="0" smtClean="0"/>
              <a:t>, Fernando B. Lima-Neto</a:t>
            </a:r>
            <a:r>
              <a:rPr lang="pt-BR" b="1" i="1" baseline="30000" dirty="0" smtClean="0"/>
              <a:t>2</a:t>
            </a:r>
            <a:r>
              <a:rPr lang="pt-BR" i="1" dirty="0" smtClean="0"/>
              <a:t>, </a:t>
            </a:r>
          </a:p>
          <a:p>
            <a:r>
              <a:rPr lang="pt-BR" i="1" dirty="0" smtClean="0"/>
              <a:t>Ronaldo Menezes</a:t>
            </a:r>
            <a:r>
              <a:rPr lang="pt-BR" b="1" i="1" baseline="30000" dirty="0"/>
              <a:t>1</a:t>
            </a:r>
            <a:endParaRPr lang="pt-BR" i="1" dirty="0"/>
          </a:p>
          <a:p>
            <a:r>
              <a:rPr lang="pt-BR" b="1" baseline="30000" dirty="0" smtClean="0"/>
              <a:t>1 </a:t>
            </a:r>
            <a:r>
              <a:rPr lang="pt-BR" dirty="0" smtClean="0"/>
              <a:t>Florida </a:t>
            </a:r>
            <a:r>
              <a:rPr lang="pt-BR" dirty="0"/>
              <a:t>Institute of </a:t>
            </a:r>
            <a:r>
              <a:rPr lang="pt-BR" dirty="0" smtClean="0"/>
              <a:t>Technology</a:t>
            </a:r>
          </a:p>
          <a:p>
            <a:r>
              <a:rPr lang="pt-BR" b="1" baseline="30000" dirty="0" smtClean="0"/>
              <a:t>2 </a:t>
            </a:r>
            <a:r>
              <a:rPr lang="pt-BR" dirty="0" smtClean="0"/>
              <a:t>University of Pernambuco</a:t>
            </a:r>
            <a:endParaRPr lang="pt-BR"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4117733"/>
              </p:ext>
            </p:extLst>
          </p:nvPr>
        </p:nvGraphicFramePr>
        <p:xfrm>
          <a:off x="2990652" y="5821239"/>
          <a:ext cx="3162698" cy="844064"/>
        </p:xfrm>
        <a:graphic>
          <a:graphicData uri="http://schemas.openxmlformats.org/presentationml/2006/ole">
            <mc:AlternateContent xmlns:mc="http://schemas.openxmlformats.org/markup-compatibility/2006">
              <mc:Choice xmlns:v="urn:schemas-microsoft-com:vml" Requires="v">
                <p:oleObj spid="_x0000_s1046" name="Acrobat Document" r:id="rId4" imgW="5924285" imgH="1581120" progId="AcroExch.Document.11">
                  <p:embed/>
                </p:oleObj>
              </mc:Choice>
              <mc:Fallback>
                <p:oleObj name="Acrobat Document" r:id="rId4" imgW="5924285" imgH="1581120" progId="AcroExch.Document.11">
                  <p:embed/>
                  <p:pic>
                    <p:nvPicPr>
                      <p:cNvPr id="0" name=""/>
                      <p:cNvPicPr/>
                      <p:nvPr/>
                    </p:nvPicPr>
                    <p:blipFill>
                      <a:blip r:embed="rId5"/>
                      <a:stretch>
                        <a:fillRect/>
                      </a:stretch>
                    </p:blipFill>
                    <p:spPr>
                      <a:xfrm>
                        <a:off x="2990652" y="5821239"/>
                        <a:ext cx="3162698" cy="844064"/>
                      </a:xfrm>
                      <a:prstGeom prst="rect">
                        <a:avLst/>
                      </a:prstGeom>
                    </p:spPr>
                  </p:pic>
                </p:oleObj>
              </mc:Fallback>
            </mc:AlternateContent>
          </a:graphicData>
        </a:graphic>
      </p:graphicFrame>
      <p:pic>
        <p:nvPicPr>
          <p:cNvPr id="5" name="Picture 5" descr="Image result for biocomplex la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622" y="107461"/>
            <a:ext cx="1360610" cy="136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67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1842" y="1543223"/>
            <a:ext cx="4100315" cy="1632473"/>
          </a:xfrm>
          <a:prstGeom prst="rect">
            <a:avLst/>
          </a:prstGeom>
        </p:spPr>
      </p:pic>
      <p:pic>
        <p:nvPicPr>
          <p:cNvPr id="5" name="Picture 4"/>
          <p:cNvPicPr>
            <a:picLocks noChangeAspect="1"/>
          </p:cNvPicPr>
          <p:nvPr/>
        </p:nvPicPr>
        <p:blipFill>
          <a:blip r:embed="rId3"/>
          <a:stretch>
            <a:fillRect/>
          </a:stretch>
        </p:blipFill>
        <p:spPr>
          <a:xfrm>
            <a:off x="899853" y="3231992"/>
            <a:ext cx="2633625" cy="846674"/>
          </a:xfrm>
          <a:prstGeom prst="rect">
            <a:avLst/>
          </a:prstGeom>
        </p:spPr>
      </p:pic>
      <p:pic>
        <p:nvPicPr>
          <p:cNvPr id="6" name="Picture 5"/>
          <p:cNvPicPr>
            <a:picLocks noChangeAspect="1"/>
          </p:cNvPicPr>
          <p:nvPr/>
        </p:nvPicPr>
        <p:blipFill>
          <a:blip r:embed="rId4"/>
          <a:stretch>
            <a:fillRect/>
          </a:stretch>
        </p:blipFill>
        <p:spPr>
          <a:xfrm>
            <a:off x="4571999" y="3218797"/>
            <a:ext cx="3941505" cy="882079"/>
          </a:xfrm>
          <a:prstGeom prst="rect">
            <a:avLst/>
          </a:prstGeom>
        </p:spPr>
      </p:pic>
      <p:sp>
        <p:nvSpPr>
          <p:cNvPr id="24" name="Title 1"/>
          <p:cNvSpPr>
            <a:spLocks noGrp="1"/>
          </p:cNvSpPr>
          <p:nvPr>
            <p:ph type="title"/>
          </p:nvPr>
        </p:nvSpPr>
        <p:spPr/>
        <p:txBody>
          <a:bodyPr>
            <a:normAutofit/>
          </a:bodyPr>
          <a:lstStyle/>
          <a:p>
            <a:r>
              <a:rPr lang="en-US" sz="3300" dirty="0" smtClean="0"/>
              <a:t>Toy Example</a:t>
            </a:r>
            <a:endParaRPr lang="en-US" sz="3300" dirty="0"/>
          </a:p>
        </p:txBody>
      </p:sp>
      <p:sp>
        <p:nvSpPr>
          <p:cNvPr id="2" name="Slide Number Placeholder 1"/>
          <p:cNvSpPr>
            <a:spLocks noGrp="1"/>
          </p:cNvSpPr>
          <p:nvPr>
            <p:ph type="sldNum" sz="quarter" idx="12"/>
          </p:nvPr>
        </p:nvSpPr>
        <p:spPr/>
        <p:txBody>
          <a:bodyPr/>
          <a:lstStyle/>
          <a:p>
            <a:fld id="{596280CA-828F-47A8-A58A-D2D78970D322}" type="slidenum">
              <a:rPr lang="en-US" smtClean="0"/>
              <a:t>10</a:t>
            </a:fld>
            <a:endParaRPr lang="en-US"/>
          </a:p>
        </p:txBody>
      </p:sp>
      <p:sp>
        <p:nvSpPr>
          <p:cNvPr id="26" name="AutoShape 2" descr="data:image/png;base64,iVBORw0KGgoAAAANSUhEUgAAA2cAAADSCAYAAADOpLg+AAAABHNCSVQICAgIfAhkiAAAAAlwSFlzAAALEgAACxIB0t1+/AAAIABJREFUeJzt3Xu4JHV95/H3BxHdBO/GS2aEGUEhut7jRDdEjproaFZxY4ygId6ixCy6WWMENVmOMa5B3dUomgVDjMmTSIxGLqsiq84BL6AjKBodBHSGwIAaUBTB6DB894+qMzbNufSZ6Z6u7vN+Pc95Tl1+XfWtPv091d+qX1WlqpAkSZIkjdc+4w5AkiRJkmRxJkmSJEmdYHEmSZIkSR1gcSZJkiRJHWBxJkmSJEkdYHEmSZIkSR1gcTbFkhyY5JYk+7TjH0ly9ACvuyXJ/UcfoTS9kvxlktcO0G5rkifsjZikabHUfirJc5KcvVDbQfNSksbF4qwjkmxLclOSHyS5of399iEseteD7KrqqVX1dyt5jTQNkhyW5DNJrk9ybZJPJXnUKNdZVS+tqjeMch1SV+2FnFt0P1VV/1BVGxdqa15qWiQ5MskFSX6Y5FtJzk/y0nHHpT2377gD0C4F/HpVbRp3IEDGHYA0LEnuBJwFHAP8E7Af8CvAj8cZlzSt9lLOrWQ/5T5NUyXJHwKvBH4fOKeqbkzyMOCVSf6qqnasYFm3q6qdo4pVK+eZs265zQ4kyfPaI45vTvLdJN9IsrFn/rok5yb5fpJzkpyUZMGzY0k2JXlhO3xQkrn2qOZ3kryvr/mvJbm0XedJQ91Kae96IFBV9f5q/LiqPl5V/9Lm16eTvKPNha/1djFM8vx22g+SXJ7kJT3zDk9yZZJXJPl2ku1Jnt8z/z1J/rQdvkeSs5J8L8l1Sc7ti/ERSS5u578vyX4jfk+kUVoq57YleQRAkue2XQ5/oR1/YZJ/bocfneSzbU5sb3O0/4Dygvup+f3mQoH15qU0iZLcGXgd8NKq+lBV3QhQVRdX1dFVtSPJfknekuSKJNckeVeSO7Svn993vSrJNcBf90z7o/Y74fYkz0jylDbHrk1yfE8MS+Znm9fH+D1y91icTYYNwBbgHsCbgVN75v0DcEE773XA0QzWLfH1wMeq6q7AWuAdffN/HXgU8DDgt5I8aU82QBqjS4GdSf4mycYkd+2b/0vAZTQ5NAv8c0+bbwNPrao7Ay8A3prk4T2vvQ9wJ+Dngd8F3pnkLgvE8IfAle067gW8pm/+s4AnAetpcu75u7GdUlcslXNzwEw7/DjgG+1vgMOB+QMXO4E/AO4OPBZ4As1Zgl5L7afsnq9p9Vias9FnLtHmROBg4KHt7zXA/+iZfx/grsABwEt6pu0H3Bc4AXg38NvAw2ly9H8kObBtu6f5qSVYnHXL6e0Rhu+1v1/UTr+iqv66qgp4L3DfJPdKcj/gF4ETqurmqvoMSydrrx3AgUnWVNVPquqzffPfWFU3VNWVwCaa5JQmTlXdABwG3AKcAvxbktOT3Ktt8u2qentV7ayq9wNfp9mpUFUfrapt7fCngHNoumfN+wnw+va1HwV+CByyQBg7aHZ469u2n+mb/xdV9e2qup6mO5j5pom1TM6dR1OEQZNLb+wZ31WcVdVFVfX59szbv7bLOZxbcz+l1eiewLVVdcv8hDTXd34vyY1JHge8GPjvVfX99szanwNH9SxjJ813xx1VNd/d+CfA/2y7OJ5GczDxrVV1U1V9DfgaTaFlfo6YxVm3HFFVd6+qu7W/58+QfWu+QVX9qB3cn+Zo/Xer6t97lnHlgOv6I5q//+eTfCXJC/rmf7tn+KZ2fdJEqqqvV9ULq+oA4ME0RxHf1s7e3tf8Cprcou3ScX7bFfF7wFNodozzruvdQbJ4rryZ5gzBOW33yOP65ptvmiqL5NxbaYqvX0lyH5p90PuBw9oj8neuqi8BJHlA2xX4miTXA2/g1rkH5o1Wp+uAe6a9EzdAVf1yVd2tnXcv4GeAC9sD/d8FPkpTbM37twWuS7uuPQkAMP9d8zs9839Em2Pm52hZnHXLSi9avga4e5I79ky73yAvrKrvVNVLqmoN8HvAu+Lt87UKVNWlwN/QfGGE5ktjrwOAq9vrvj4AvAn4uXbH91F24+YCVfXDqnplVR0EPB14RZLH7+YmSBOlJ+f+Y1V9g+ZL3suA86rqhzQHIF8CfLrnZX9J053/oLb7/Wvxxh4SwPk0N9c5YoF5oSnQbgIe3B7ov3tV3bWqervc72m3X/NzhCzOJlh7KvkLwGyS2yd5LPC0vmYLJkuS30wy/6X0epruJ7cs1FaaZEkOaW/asaYdvx9N944L2ib3TvKyJPsmeRZwKPBhmr73+9F2H0nyFJrrwnYnhl9PclA7egNwM023EmnqLJFz57dNzgWO5afXl831jUNzLecPquqmJIcC3iJcAqrq+8Cf0hxUf2aS/dN4OM0Zs50014u9LcnPASRZM+RrvszPEbI465azcuvnnH2QhY9u9E57LvCfgGtpkvU0bn274lpk+NHA55L8ADgdePn8tTULrNMLqzXJbqC56cfnktwAfBb4Ms1NOqAp0h5Ak0OvB55ZVde3R/RfDvxT2y3kSOCMZda1WK48APh4u/7PAO+sqvOWeY00qRbLuVe288+l6eJ03iLjtG2f2+6jTqbZt/VaSd6YY5oqVfVm4BXAq2jOPH+L5mzWq2jy7XjgcuCCttvhOTR3UV3RapYYX2l+moMrkJ92L12iUXPr9rfRFHOnVtWJffPvCvw1cBBNd4UXthcPai9LchqwpapeN+5YpK5L8jzgRVX1uGUbS5IkjdiyZ87aCw5PAp5Mc43GUe0pzF6vAb5YVQ8Dnge8fdiBamFJfjHJ/dtT2htprmc5fdxxSZIkSVqZQbo1bgAuq6or2ju7nMZtL0J8EPBJaO7QBKyb7+eqkbsPTX/9G2jObv5eVV081ogkSZIkrdggxdkabn179qu47d3NLgZ+AyDJBpq7na0dRoBaWlX936o6oKr2r6pDq+pvxx2TNCmq6r12aZQkSV2x75CW8+fAXyS5CPgK8EUWuBNZEi8I1FSqqk7dQtZc07TqUq6ZZ5pW5pk0eovl2SBnzrbTnAmbt5a+h7a2TwB/YVU9sqqeR/MAvG8uEsge/5xwwglDWc64fox/uuLvqi6+V5P8dzb+8cffRV19ryb9b23844u/i7r4Pk3639n4xxv/UgYpzjYDByc5sH0o65HAmb0Nktwlye3b4RcD51ZzG2pJkiRJ0gCW7dZYVTuTHEvzjIT5W+lvSXJMM7tOAX4BeG+SW4CvAi8aZdCSJEmSNG0Guuasqs4GDumbdnLP8AX980dpZmZmb61qJIx/vCY9/r1pkt+rSY4djH81mfT3yvjHa9Lj31sm/X0y/vHam/EP9BDqoa0sqb25PmlvSEJ16OJpMNc0nbqWa+aZppF5Jo3eUnk2yDVnkiRJkqQRsziTJEmSpA6wOJMkSZKkDrA4kyRJkqQOsDiTJEmSpA6wOJMkSZKkDrA4kyRJkqQOsDiTJEmSpA6wOJMkSZKkDhioOEuyMcklSS5NctwC8++R5KNJvpTkK0meP/RIJUmSJGmKpaqWbpDsA1wKPBG4GtgMHFlVl/S0OQG4Y1W9Osk9ga8D966qm/uWVcutT5o0SaiqjDuOXuaaplHXcs080zQyz6TRWyrPBjlztgG4rKquqKodwGnAEX1tvgXcqR2+E3Bdf2EmSZIkSVrcvgO0WQNc2TN+FU3B1uvdwCeSXA3sDzx7OOFJkiRJ0uowSHE2iFcDF1fV45McBPy/JA+tqh/2N5ydnd01PDMzw8zMzJBCkPaOubk55ubmxh3Gssw1TbpJyDXzbHzWrl3L9u3bxx3GbaxZs4arrrpq3GEMzDyTRm8leTbINWePAWaramM7fjxQVXViT5uPAG+oqs+0458AjquqL/Qty37Dmjpd658P5pqmU9dyzTwbryS3+tLeFbOzs0zy58I8k0ZvT6852wwcnOTAJPsBRwJn9rXZAvxqu7J7Aw8Evrn7IUuSJEnS6rJst8aq2pnkWOAcmmLu1KrakuSYZnadArwReE+Si4EAr6qq744ycEmSJEmaJgNdc1ZVZwOH9E07uWf4WuBpww1NkiRJklaPgR5CLUmSJEkaLYszSZIkSeoAizNJkiRJ6gCLM0mSJEnqgGE9hHpgSWcenXErk/bQSEmSJEmL6+rD6pey14uzLj4wEroblyRJkqSV2759eye/4y8Vk90aJUmSJKkDLM4kSZIkqQMsziRJkiSpAwYqzpJsTHJJkkuTHLfA/Fcm+WKSi5J8JcnNSe46/HAlSZIkaTotW5wl2Qc4CXgy8GDgqCSH9rapqrdU1SOq6pHAq4G5qrp+FAFLkiRJ0jQa5MzZBuCyqrqiqnYApwFHLNH+KOB9wwhOkiRJklaLQYqzNcCVPeNXtdNuI8l/ADYCH9zz0CRJkiRp9Rj2DUGeBnzaLo2SJEmStDKDPIR6O3BAz/jadtpCjmSZLo2bNm3aNbxu3TrWr18/QAhSd8zNzTE3NzfuMJbV+4DDmZkZZmZmxhaLtDsmIdfMM00680wava1bt7Jt27aB2qaqlm6Q3A74OvBE4Brg88BRVbWlr91dgG8Ca6vqR4ssq7r4lG5oEn+590JaSBKqKuOOo1eS8vOsadO1XDPPxisJXfxOMenfJ8wzTZOO/59YMM+WPXNWVTuTHAucQ9MN8tSq2pLkmGZ2ndI2fQbwscUKM0mSJEnS4gbp1khVnQ0c0jft5L7x9wLvHV5okiRJkrR6DPuGIJIkSZKk3WBxJkmSJEkdYHEmSZIkSR1gcSZJkiRJHWBxJkmSJEkdYHEmSZIkSR1gcSZJkiRJHWBxJkmSJEkdYHEmSZIkSR1gcSZJkiRJHTBQcZZkY5JLklya5LhF2swk+WKSf0myabhhSpIkSdJ023e5Bkn2AU4CnghcDWxOckZVXdLT5i7AO4EnVdX2JPccVcCSJEmSNI0GOXO2Abisqq6oqh3AacARfW2eA3ywqrYDVNW1ww1TkiRJkqbbIMXZGuDKnvGr2mm9HgjcPcmmJJuTHD2sACVJkiRpNVi2W+MKlvNI4AnAzwLnJzm/qi7vb7hp008vR1u3bh3r168fUgjS3jE3N8fc3Ny4w1jW7OzsruGZmRlmZmbGFou0OyYh18wzTTrzTBq9rVu3sm3btoHapqqWbpA8Bpitqo3t+PFAVdWJPW2OA+5YVa9rx/8K+GhVfbBvWdWbYF0yOzvLcu+FtJAkVFXGHUevJOXnWdOma7lmno1XErr4nWLSv0+YZ5omHf8/sWCeDdKtcTNwcJIDk+wHHAmc2dfmDOCwJLdL8jPALwFb9iRoSZIkSVpNlu3WWFU7kxwLnENTzJ1aVVuSHNPMrlOq6pIkHwO+DOwETqmqr400ckmSJEmaIgNdc1ZVZwOH9E07uW/8LcBbhheaJEmSJK0eAz2EWpIkSZI0WhZnkiRJktQBFmeSJEmS1AEWZ5IkSZLUARZnkiRJktQBFmeSJEmS1AEWZ5IkSZLUARZnkiRJktQBFmeSJEmS1AEWZ5IkSZLUAQMVZ0k2JrkkyaVJjltg/uFJrk9yUfvzx8MPVZIkSZKm177LNUiyD3AS8ETgamBzkjOq6pK+pudV1dNHEKMkSZIkTb1BzpxtAC6rqiuqagdwGnDEAu0y1MgkSZIkaRUZpDhbA1zZM35VO63fY5N8KcmHkzxoKNFJkiRJ0iqxbLfGAV0IHFBVNyV5CnA68MCFGm7atGnX8Lp161i/fv2QQpD2jrm5Oebm5sYdxrJmZ2d3Dc/MzDAzMzO2WKTdMQm5Zp5p0pln0uht3bqVbdu2DdQ2VbV0g+QxwGxVbWzHjweqqk5c4jVbgUdV1Xf7pldvgnXJ7Owsy70X0kKSUFWd6tabpPw8a9p0LdfMs/FKQhe/U0z69wnzTNOk4/8nFsyzQbo1bgYOTnJgkv2AI4EzexskuXfP8Aaaou+7SJIkSZIGsmy3xqrameRY4ByaYu7UqtqS5Jhmdp0C/GaSlwI7gB8Bzx5l0JIkSZI0bQa65qyqzgYO6Zt2cs/wO4F3Djc0SZIkSVo9BnoItSRJkiRptCzOJEmSJKkDLM4kSZIkqQMsziRJkiSpAyzOJEmSJKkDLM4kSZIkqQMsziRJkiSpAyzOJEmSJKkDLM4kSZIkqQMGKs6SbExySZJLkxy3RLtHJ9mR5DeGF6IkSZIkTb9li7Mk+wAnAU8GHgwcleTQRdr9OfCxYQcpSZIkSdNukDNnG4DLquqKqtoBnAYcsUC7lwEfAL4zxPgkSZIkaVUYpDhbA1zZM35VO22XJD8PPKOq/hLI8MKTJEmSpNVh3yEt521A77VoixZomzZt2jW8bt061q9fP6QQpL1jbm6Oubm5cYexrNnZ2V3DMzMzzMzMjC0WaXdMQq6ZZ5p05pk0elu3bmXbtm0DtU1VLd0geQwwW1Ub2/HjgaqqE3vafHN+ELgncCPwkqo6s29Z1ZtgXTI7O8ty74W0kCRUVafOGCcpP8+aNl3LNfNsvJLQxe8Uk/59wjzTNOn4/4kF82yQM2ebgYOTHAhcAxwJHNXboKruPz+c5D3AWf2FmSRJkiRpccsWZ1W1M8mxwDk016idWlVbkhzTzK5T+l8ygjglSZIkaaoNdM1ZVZ0NHNI37eRF2r5wCHFJkiRJ0qoy0EOoJUmSJEmjZXEmSZIkSR1gcSZJkiRJHWBxJkmSJEkdYHEmSZIkSR1gcSZJkiRJHWBxJkmSJEkdYHEmSZIkSR1gcSZJkiRJHWBxJkmSJEkdMFBxlmRjkkuSXJrkuAXmPz3JxUm+mOQLSZ4w/FAlSZIkaXrtu1yDJPsAJwFPBK4GNic5o6ou6Wn28ao6s23/EOBDwMEjiFeSJEmSptIgZ842AJdV1RVVtQM4DTiit0FV3dQzuj9w7fBClCRJkqTpN0hxtga4smf8qnbarSR5RpItwEeAlw8nPEmSJElaHZbt1jioqjodOD3JYcDfAYcs1G7Tpk27htetW8f69euHFYK0V8zNzTE3NzfuMJY1Ozu7a3hmZoaZmZmxxSLtjknINfNMk848k0Zv69atbNu2baC2qaqlGySPAWaramM7fjxQVXXiEq/5BrChqq7rm169CdYls7OzLPdeSAtJQlVl3HH0SlJ+njVtupZr5tl4JaGL3ykm/fuEeaZp0vH/Ewvm2SDdGjcDByc5MMl+wJHAmb0NkhzUM/xIgP7CTJIkSZK0uGW7NVbVziTHAufQFHOnVtWWJMc0s+sU4JlJfgf4CXAj8OxRBi1JkiRJ02aga86q6mz6riGrqpN7ht8EvGm4oUmSJEnS6jHQQ6glSZIkSaNlcSZJkiRJHWBxJkmSJEkdYHEmSZIkSR0wtIdQS6O2du1atm/fPu4wJEmSpJGwONPE2L59e2cfJChJkiTtKbs1SpIkSVIHWJxJkiRJUgdYnEmSJElSBwxUnCXZmOSSJJcmOW6B+c9JcnH78+kkDxl+qJIkSZI0vZYtzpLsA5wEPBl4MHBUkkP7mn0TeFxVPQz4M+Ddww5UkiRJkqbZIGfONgCXVdUVVbUDOA04ordBVV1QVd9vRy8A1gw3TEmSJEmaboMUZ2uAK3vGr2Lp4ut3gY/uSVCSJEmStNoM9TlnSR4PvAA4bJjLlSRJkqRpN0hxth04oGd8bTvtVpI8FDgF2FhV31tsYZs2bdo1vG7dOtavXz9wsFIXbN26lW3bto07jGX1Phx7ZmaGmZmZscUi7Y65uTnm5ubGHcaSkow7hNtYs2YNV1111bjD0ISYhDxzf6ZJt5LvjqmqpRsktwO+DjwRuAb4PHBUVW3paXMA8Ang6Kq6YIllVW+Cdcns7CzLvRcaryR08fPTfnY69Q0tSfl51rRJ0qlc6+o+bbXszzq+Txh3GLuti3k2ye+nxqvj/ycWzLNlz5xV1c4kxwLn0FyjdmpVbUlyTDO7TgH+BLg78K40hxF3VNWG4W2CJEmSJE23ga45q6qzgUP6pp3cM/xi4MXDDU2SJEmSVo+BHkItSZIkSRotizNJkiRJ6gCLM0mSJEnqAIszSZIkSeoAizNJkiRJ6oCB7tYoSZIkjUMXH/YOPvBdo2FxJkmSpM7q4kOEobtxabLZrVGSJEmSOsDiTJIkSZI6wOJMkiRJkjpgoOIsycYklyS5NMlxC8w/JMlnk/x7klcMP0xJkiRJmm7L3hAkyT7AScATgauBzUnOqKpLeppdB7wMeMZIopQkSZKkKTfImbMNwGVVdUVV7QBOA47obVBV11bVhcDNI4hRkiRJkqbeIMXZGuDKnvGr2mmSJEmSpCHZ688527Rp067hdevWsX79+r0dgrRHtm7dyrZt28YdxrJ6n78yMzPDzMzM2GKRdsfc3Bxzc3PjDmNJ7tM06cwzafRW8t1xkOJsO3BAz/jadtpuefzjH7+7L5U6Yf369bfaMZx77rljjGZxPhxTk67/oMLrXve68QWzCPdpmnTmmTR6K/nuOEi3xs3AwUkOTLIfcCRw5hLtM2CckiRJkqTWsmfOqmpnkmOBc2iKuVOrakuSY5rZdUqSewNfAO4E3JLkvwEPqqofjjJ4SZIkSZoWA11zVlVnA4f0TTu5Z/jbwP2GG5okSZIkrR4DPYRakiRJkjRaFmeSJEmS1AEWZ5IkSZLUARZnkiRJktQBFmeSJEmS1AEWZ5IkSdIIrF27liSd+1m7du2qiH8SDXQrfUmSJEkrs337dmZnZ8cdxm0MGtOkxz+JPHMmSZIkSR1gcSZJkiRJHWBxJkmSJEkdMFBxlmRjkkuSXJrkuEXavD3JZUm+lOThww3z1rZu3TrKxY/c3NzcuEPYI5Me/6R/fvamSf5bT3LsYPyryaT/T5r0v7Xv/+ow6X9n4x+vvRn/ssVZkn2Ak4AnAw8GjkpyaF+bpwAHVdUDgGOA/zOCWHfZtm3bKBc/cpP+j3TS45/0z8/eNMl/60mOHYx/NZn0/0mT/rf2/V8dJv3vbPzjtTfjH+TM2Qbgsqq6oqp2AKcBR/S1OQL4W4Cq+hxwlyT3HmqkkiRJkjTFBinO1gBX9oxf1U5bqs32BdpIkiRJkhaRqlq6QfJM4MlV9ZJ2/LeBDVX18p42ZwFvrKrPtuMfB15VVRf1LWvplUkTqqoy7hh6mWuaVl3KNfNM08o8k0ZvsTwb5CHU24EDesbXttP629xvmTadSnZpmplr0uiZZ9LomWdabQbp1rgZODjJgUn2A44EzuxrcybwOwBJHgNcX1XfHmqkkiRJkjTFlj1zVlU7kxwLnENTzJ1aVVuSHNPMrlOq6iNJnprkcuBG4AWjDVuSJEmSpsuy15xJkiRJkkZvoIdQD1OSnUkuSvLF9ver9mBZN7S/75vk/Uu0OzDJV3Z3PT3LeW2Sf0lycRv7o/d0mX3L//Qy828Y0nqGth1J3pPkNxaYvutvkuTw9qYxJHna7vzNk9wryd8nuTzJ5iSfSdL/SAe1zLMll2+eLb0uc20FzLUllz/yXDPPVgfzbMnlu09bfD0TmWeD3BBk2G6sqkcOaVkFUFXXAL81SNvdleZauqcCD6+qm5PcHdhvT5bZr6oOW67Jnq5jb2wHLPg3mf9bnQWctRuLPB14T1U9FyDJ/YCnD/LCJLerqp27sc5JZp4twjxblrm2MubaIkada+bZqmKeLcJ92pImMs/2+pkzYMG77iTZmmQ2yYVtVf7Advo9k5yT5CtJ3p1kW/uh6H3trqMbSR6U5HNtVf+lJAe1zfZNckpb9Z+d5A4rjPu+wLVVdTNAVX23qr7Vxn1iki8nuSDJ/ds4/nM7fmEb/8+1009IcmqSTW0l/7Ke7Zg/mnOfJOe22/DlJL/80yb5s3a7Pju/zD3dDmBtkg+2KzgiyU1J9k1yhyTfaKf/bpLPt0et/inJHXuWeXh7NOLy+SMhix1xSvK8JO9YScBJngD8uKrePT+tqq6sqncm2SfJm9q/+ZeSvLh9zeFJzktyBvDVNp4t7dGar7dHUn6tjfvrSX6xfd2j2/f2wiSfTvKAnrg/mOSjbfsTV7INY2CemWcryrP2debayplr48s188w8M8/cpy1oovOsqvbqD3AzcBHwxfb3s9rpW4Hfb4dfCpzSDr8DOK4dfjKwE7h7O/6D9veBwJfb4bcDR7XD+wJ3aOfvAB7STv9H4DkrjPtn25gvAd4JPK4n7uPb4aOBs9rhu/S89kXAm9vhE4BPt7HdA7gWuF3f9rwCeHU7HOBn2+FbgKe2wycCr9mN9/822wHcDri8nf9m4HPAY9t5f99Ov1vPMl4P/Nd2+D3AP7bDvwBctsDf5HDgzHb4ecDbVxjzy4D/tci8F8+/DzRHcTa36z4cuAE4oCeenwAPase/QHNzG2iOonyoHd4f2KcdfiLwgZ64L2/n3wHYBqzZ2/ljnplnjCjPzDVzbdJybaFtwDwD8wzMs1W/T2OC82wc3RpvqsVPTX+o/X0h8F/a4cOAZwBU1ceSfG+Z5Z8PvDbNqct/rqrLkwB8s6rmq/ELgXUrCbqqbkzySOBXgCcApyV5Nc0p19PaZu8D3toO3y9Nv9n7ArenScR5H67m6MN1Sb4N3Bu4umf+ZuDUJLcHzqiqi9vpP66qj/Rsw6+uZBsW2w7g1cA3khwKbAD+N80H9HbAp9qXPjTJ64G70iTpx3oWe3q77C1J7rXSmFYqyUk0n4ufAFcAD0nyrHb2nYEH0PxD/XxV/WvPS7dW1dfa4a8CH2+Hv0KTgNBs39+2Rz2KW3f9/URV/bCN4Wvta27zPL+OMM/Msz1mrg3EXBtTrpln5lnLPGu4T1vCJOXZOLo1LuXH7e+dLH493JIPI6yq9wFPA34EfCTJTN+yl1v+UsuuqjqvqmZpKvJnzs/qaXZL+/sdNFX+Q4HfA3pP5f64r/2tYqmqT9EcedgO/E2S325n7djTbVhiO84DnkLzof04zQf4l/lpgr2H5ujUQ4E/XWJ7RvGwyK8Cj+qJ/1iafw7zp+ZfVlWPaH8Oqqr5xLmxbzn97/uPe4bn38vXA5+sqofQfI4W287dfv87wDzDPFuEuTZc5hqjzTWIhKhoAAACIElEQVTzbBfzzDxzn3ZrE5tnnbnmbAmfAZ4NkORJNNXpostKsr6qtlbVO4AzgIfu5nr7l/vAJAf3THo4zenJzMdH84Du89vhO/PTIxrPG3Q17boOAL5TVacCfwU8snf+nlhiOz4F/AHw2aq6jua0+SFV9dW23f7At9ojMs9dbhuGqao+CdwhzbP15u1P84/tY8DvJ9kXIMkDkvzMHsR2F356RGOSn9dnni2xmnZd5lkfc223mGtLrKZd10hyzTwzz5Zgnq3yfdok59k4jpLcMclFNBtbwNlV9RoWv5vM64B/aI8AnA98i6Y/KIu85reSHE1zpOAa4A00b9piyx/U/sA7ktyFpu/z5cBLaCrkuyW5GPh34KieuD+Q5LvAJ1n8VHgtMDwD/FGSHTTbevQCbYe9HTcB96I5CgLw5XZ83p8Anwe+Q9Ov+E6LxDSMGBfyDOBtaW6l+m80RzZeVVUfSLIeuChNH4TvtG0XstB73e9NwHuT/DHw4SXiGdV2Dot5dmvm2eDMtZUx125tb+aaebZ8rOaZebaa92kTmWedfwh1kv2AnVW1M82tPN9Vw7ud6h5LshV4VDV3rpEmknkm7R3mmjR65pkm2ST0Lz4AeH+SfWj6bb54zPH063Z1Kw3GPJP2DnNNGj3zTBOr82fOJEmSJGk16NrdGiVJkiRpVbI4kyRJkqQOsDiTJEmSpA6wOJMkSZKkDrA4kyRJkqQO+P//RUxSYbJv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 name="Picture 27"/>
          <p:cNvPicPr>
            <a:picLocks noChangeAspect="1"/>
          </p:cNvPicPr>
          <p:nvPr/>
        </p:nvPicPr>
        <p:blipFill>
          <a:blip r:embed="rId5"/>
          <a:stretch>
            <a:fillRect/>
          </a:stretch>
        </p:blipFill>
        <p:spPr>
          <a:xfrm>
            <a:off x="1221956" y="4451023"/>
            <a:ext cx="6700085" cy="1646063"/>
          </a:xfrm>
          <a:prstGeom prst="rect">
            <a:avLst/>
          </a:prstGeom>
        </p:spPr>
      </p:pic>
    </p:spTree>
    <p:extLst>
      <p:ext uri="{BB962C8B-B14F-4D97-AF65-F5344CB8AC3E}">
        <p14:creationId xmlns:p14="http://schemas.microsoft.com/office/powerpoint/2010/main" val="3488250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dirty="0" smtClean="0"/>
              <a:t>Ordered Language Characterizations</a:t>
            </a:r>
            <a:endParaRPr lang="en-US" dirty="0"/>
          </a:p>
        </p:txBody>
      </p:sp>
      <p:pic>
        <p:nvPicPr>
          <p:cNvPr id="8" name="Picture Placeholder 7"/>
          <p:cNvPicPr>
            <a:picLocks noGrp="1" noChangeAspect="1"/>
          </p:cNvPicPr>
          <p:nvPr>
            <p:ph idx="1"/>
          </p:nvPr>
        </p:nvPicPr>
        <p:blipFill>
          <a:blip r:embed="rId2"/>
          <a:stretch>
            <a:fillRect/>
          </a:stretch>
        </p:blipFill>
        <p:spPr>
          <a:xfrm>
            <a:off x="70365" y="2319547"/>
            <a:ext cx="8961705" cy="3328778"/>
          </a:xfrm>
          <a:prstGeom prst="rect">
            <a:avLst/>
          </a:prstGeom>
        </p:spPr>
      </p:pic>
      <p:sp>
        <p:nvSpPr>
          <p:cNvPr id="2" name="Slide Number Placeholder 1"/>
          <p:cNvSpPr>
            <a:spLocks noGrp="1"/>
          </p:cNvSpPr>
          <p:nvPr>
            <p:ph type="sldNum" sz="quarter" idx="12"/>
          </p:nvPr>
        </p:nvSpPr>
        <p:spPr/>
        <p:txBody>
          <a:bodyPr/>
          <a:lstStyle/>
          <a:p>
            <a:fld id="{0053D2F6-0DEB-4E9F-B4C5-EE3FA34EFA31}" type="slidenum">
              <a:rPr lang="en-US" smtClean="0"/>
              <a:t>11</a:t>
            </a:fld>
            <a:endParaRPr lang="en-US"/>
          </a:p>
        </p:txBody>
      </p:sp>
    </p:spTree>
    <p:extLst>
      <p:ext uri="{BB962C8B-B14F-4D97-AF65-F5344CB8AC3E}">
        <p14:creationId xmlns:p14="http://schemas.microsoft.com/office/powerpoint/2010/main" val="230573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dirty="0" smtClean="0"/>
              <a:t>Few Exceptions for English as 2</a:t>
            </a:r>
            <a:r>
              <a:rPr lang="pt-BR" baseline="30000" dirty="0" smtClean="0"/>
              <a:t>nd</a:t>
            </a:r>
            <a:r>
              <a:rPr lang="pt-BR" dirty="0" smtClean="0"/>
              <a:t> Language</a:t>
            </a:r>
            <a:endParaRPr lang="en-US" dirty="0"/>
          </a:p>
        </p:txBody>
      </p:sp>
      <p:pic>
        <p:nvPicPr>
          <p:cNvPr id="8" name="Picture Placeholder 7"/>
          <p:cNvPicPr>
            <a:picLocks noGrp="1" noChangeAspect="1"/>
          </p:cNvPicPr>
          <p:nvPr>
            <p:ph idx="1"/>
          </p:nvPr>
        </p:nvPicPr>
        <p:blipFill>
          <a:blip r:embed="rId2"/>
          <a:stretch>
            <a:fillRect/>
          </a:stretch>
        </p:blipFill>
        <p:spPr>
          <a:xfrm>
            <a:off x="70365" y="2319547"/>
            <a:ext cx="8961705" cy="3328778"/>
          </a:xfrm>
          <a:prstGeom prst="rect">
            <a:avLst/>
          </a:prstGeom>
        </p:spPr>
      </p:pic>
      <p:pic>
        <p:nvPicPr>
          <p:cNvPr id="4" name="Picture 3"/>
          <p:cNvPicPr>
            <a:picLocks noChangeAspect="1"/>
          </p:cNvPicPr>
          <p:nvPr/>
        </p:nvPicPr>
        <p:blipFill>
          <a:blip r:embed="rId3"/>
          <a:stretch>
            <a:fillRect/>
          </a:stretch>
        </p:blipFill>
        <p:spPr>
          <a:xfrm>
            <a:off x="4962525" y="2971358"/>
            <a:ext cx="3552825" cy="2228850"/>
          </a:xfrm>
          <a:prstGeom prst="rect">
            <a:avLst/>
          </a:prstGeom>
        </p:spPr>
      </p:pic>
      <p:pic>
        <p:nvPicPr>
          <p:cNvPr id="5" name="Picture 4"/>
          <p:cNvPicPr>
            <a:picLocks noChangeAspect="1"/>
          </p:cNvPicPr>
          <p:nvPr/>
        </p:nvPicPr>
        <p:blipFill>
          <a:blip r:embed="rId4"/>
          <a:stretch>
            <a:fillRect/>
          </a:stretch>
        </p:blipFill>
        <p:spPr>
          <a:xfrm>
            <a:off x="979342" y="2961833"/>
            <a:ext cx="3571875" cy="2238375"/>
          </a:xfrm>
          <a:prstGeom prst="rect">
            <a:avLst/>
          </a:prstGeom>
        </p:spPr>
      </p:pic>
      <p:sp>
        <p:nvSpPr>
          <p:cNvPr id="2" name="Slide Number Placeholder 1"/>
          <p:cNvSpPr>
            <a:spLocks noGrp="1"/>
          </p:cNvSpPr>
          <p:nvPr>
            <p:ph type="sldNum" sz="quarter" idx="12"/>
          </p:nvPr>
        </p:nvSpPr>
        <p:spPr/>
        <p:txBody>
          <a:bodyPr/>
          <a:lstStyle/>
          <a:p>
            <a:fld id="{0053D2F6-0DEB-4E9F-B4C5-EE3FA34EFA31}" type="slidenum">
              <a:rPr lang="en-US" smtClean="0"/>
              <a:t>12</a:t>
            </a:fld>
            <a:endParaRPr lang="en-US"/>
          </a:p>
        </p:txBody>
      </p:sp>
    </p:spTree>
    <p:extLst>
      <p:ext uri="{BB962C8B-B14F-4D97-AF65-F5344CB8AC3E}">
        <p14:creationId xmlns:p14="http://schemas.microsoft.com/office/powerpoint/2010/main" val="30208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dirty="0" smtClean="0"/>
              <a:t>Strong Reciprocity</a:t>
            </a:r>
            <a:endParaRPr lang="en-US" dirty="0"/>
          </a:p>
        </p:txBody>
      </p:sp>
      <p:pic>
        <p:nvPicPr>
          <p:cNvPr id="8" name="Picture Placeholder 7"/>
          <p:cNvPicPr>
            <a:picLocks noGrp="1" noChangeAspect="1"/>
          </p:cNvPicPr>
          <p:nvPr>
            <p:ph idx="1"/>
          </p:nvPr>
        </p:nvPicPr>
        <p:blipFill>
          <a:blip r:embed="rId2"/>
          <a:stretch>
            <a:fillRect/>
          </a:stretch>
        </p:blipFill>
        <p:spPr>
          <a:xfrm>
            <a:off x="70365" y="2319547"/>
            <a:ext cx="8961705" cy="3328778"/>
          </a:xfrm>
          <a:prstGeom prst="rect">
            <a:avLst/>
          </a:prstGeom>
        </p:spPr>
      </p:pic>
      <p:pic>
        <p:nvPicPr>
          <p:cNvPr id="2" name="Picture 1"/>
          <p:cNvPicPr>
            <a:picLocks noChangeAspect="1"/>
          </p:cNvPicPr>
          <p:nvPr/>
        </p:nvPicPr>
        <p:blipFill>
          <a:blip r:embed="rId3"/>
          <a:stretch>
            <a:fillRect/>
          </a:stretch>
        </p:blipFill>
        <p:spPr>
          <a:xfrm>
            <a:off x="998392" y="2981970"/>
            <a:ext cx="3552825" cy="2244307"/>
          </a:xfrm>
          <a:prstGeom prst="rect">
            <a:avLst/>
          </a:prstGeom>
        </p:spPr>
      </p:pic>
      <p:pic>
        <p:nvPicPr>
          <p:cNvPr id="3" name="Picture 2"/>
          <p:cNvPicPr>
            <a:picLocks noChangeAspect="1"/>
          </p:cNvPicPr>
          <p:nvPr/>
        </p:nvPicPr>
        <p:blipFill>
          <a:blip r:embed="rId4"/>
          <a:stretch>
            <a:fillRect/>
          </a:stretch>
        </p:blipFill>
        <p:spPr>
          <a:xfrm>
            <a:off x="4986494" y="2978377"/>
            <a:ext cx="3543300" cy="2247900"/>
          </a:xfrm>
          <a:prstGeom prst="rect">
            <a:avLst/>
          </a:prstGeom>
        </p:spPr>
      </p:pic>
      <p:sp>
        <p:nvSpPr>
          <p:cNvPr id="4" name="Slide Number Placeholder 3"/>
          <p:cNvSpPr>
            <a:spLocks noGrp="1"/>
          </p:cNvSpPr>
          <p:nvPr>
            <p:ph type="sldNum" sz="quarter" idx="12"/>
          </p:nvPr>
        </p:nvSpPr>
        <p:spPr/>
        <p:txBody>
          <a:bodyPr/>
          <a:lstStyle/>
          <a:p>
            <a:fld id="{0053D2F6-0DEB-4E9F-B4C5-EE3FA34EFA31}" type="slidenum">
              <a:rPr lang="en-US" smtClean="0"/>
              <a:t>13</a:t>
            </a:fld>
            <a:endParaRPr lang="en-US"/>
          </a:p>
        </p:txBody>
      </p:sp>
    </p:spTree>
    <p:extLst>
      <p:ext uri="{BB962C8B-B14F-4D97-AF65-F5344CB8AC3E}">
        <p14:creationId xmlns:p14="http://schemas.microsoft.com/office/powerpoint/2010/main" val="280122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dirty="0" smtClean="0"/>
              <a:t>Lack of Reciprocity</a:t>
            </a:r>
            <a:endParaRPr lang="en-US" dirty="0"/>
          </a:p>
        </p:txBody>
      </p:sp>
      <p:pic>
        <p:nvPicPr>
          <p:cNvPr id="8" name="Picture Placeholder 7"/>
          <p:cNvPicPr>
            <a:picLocks noGrp="1" noChangeAspect="1"/>
          </p:cNvPicPr>
          <p:nvPr>
            <p:ph idx="1"/>
          </p:nvPr>
        </p:nvPicPr>
        <p:blipFill>
          <a:blip r:embed="rId2"/>
          <a:stretch>
            <a:fillRect/>
          </a:stretch>
        </p:blipFill>
        <p:spPr>
          <a:xfrm>
            <a:off x="70365" y="2319547"/>
            <a:ext cx="8961705" cy="3328778"/>
          </a:xfrm>
          <a:prstGeom prst="rect">
            <a:avLst/>
          </a:prstGeom>
        </p:spPr>
      </p:pic>
      <p:pic>
        <p:nvPicPr>
          <p:cNvPr id="6" name="Content Placeholder 6"/>
          <p:cNvPicPr>
            <a:picLocks noChangeAspect="1"/>
          </p:cNvPicPr>
          <p:nvPr/>
        </p:nvPicPr>
        <p:blipFill>
          <a:blip r:embed="rId3"/>
          <a:stretch>
            <a:fillRect/>
          </a:stretch>
        </p:blipFill>
        <p:spPr>
          <a:xfrm>
            <a:off x="628650" y="1690689"/>
            <a:ext cx="3571875" cy="2257425"/>
          </a:xfrm>
          <a:prstGeom prst="rect">
            <a:avLst/>
          </a:prstGeom>
        </p:spPr>
      </p:pic>
      <p:pic>
        <p:nvPicPr>
          <p:cNvPr id="7" name="Picture 6"/>
          <p:cNvPicPr>
            <a:picLocks noChangeAspect="1"/>
          </p:cNvPicPr>
          <p:nvPr/>
        </p:nvPicPr>
        <p:blipFill>
          <a:blip r:embed="rId4"/>
          <a:stretch>
            <a:fillRect/>
          </a:stretch>
        </p:blipFill>
        <p:spPr>
          <a:xfrm>
            <a:off x="1015161" y="4111594"/>
            <a:ext cx="2798852" cy="1755848"/>
          </a:xfrm>
          <a:prstGeom prst="rect">
            <a:avLst/>
          </a:prstGeom>
        </p:spPr>
      </p:pic>
      <p:pic>
        <p:nvPicPr>
          <p:cNvPr id="9" name="Picture 8"/>
          <p:cNvPicPr>
            <a:picLocks noChangeAspect="1"/>
          </p:cNvPicPr>
          <p:nvPr/>
        </p:nvPicPr>
        <p:blipFill>
          <a:blip r:embed="rId5"/>
          <a:stretch>
            <a:fillRect/>
          </a:stretch>
        </p:blipFill>
        <p:spPr>
          <a:xfrm>
            <a:off x="4953000" y="1681164"/>
            <a:ext cx="3562350" cy="2266950"/>
          </a:xfrm>
          <a:prstGeom prst="rect">
            <a:avLst/>
          </a:prstGeom>
        </p:spPr>
      </p:pic>
      <p:pic>
        <p:nvPicPr>
          <p:cNvPr id="11" name="Picture 10"/>
          <p:cNvPicPr>
            <a:picLocks noChangeAspect="1"/>
          </p:cNvPicPr>
          <p:nvPr/>
        </p:nvPicPr>
        <p:blipFill>
          <a:blip r:embed="rId6"/>
          <a:stretch>
            <a:fillRect/>
          </a:stretch>
        </p:blipFill>
        <p:spPr>
          <a:xfrm>
            <a:off x="5334749" y="4096586"/>
            <a:ext cx="2798852" cy="1770856"/>
          </a:xfrm>
          <a:prstGeom prst="rect">
            <a:avLst/>
          </a:prstGeom>
        </p:spPr>
      </p:pic>
      <p:sp>
        <p:nvSpPr>
          <p:cNvPr id="2" name="Slide Number Placeholder 1"/>
          <p:cNvSpPr>
            <a:spLocks noGrp="1"/>
          </p:cNvSpPr>
          <p:nvPr>
            <p:ph type="sldNum" sz="quarter" idx="12"/>
          </p:nvPr>
        </p:nvSpPr>
        <p:spPr/>
        <p:txBody>
          <a:bodyPr/>
          <a:lstStyle/>
          <a:p>
            <a:fld id="{0053D2F6-0DEB-4E9F-B4C5-EE3FA34EFA31}" type="slidenum">
              <a:rPr lang="en-US" smtClean="0"/>
              <a:t>14</a:t>
            </a:fld>
            <a:endParaRPr lang="en-US"/>
          </a:p>
        </p:txBody>
      </p:sp>
    </p:spTree>
    <p:extLst>
      <p:ext uri="{BB962C8B-B14F-4D97-AF65-F5344CB8AC3E}">
        <p14:creationId xmlns:p14="http://schemas.microsoft.com/office/powerpoint/2010/main" val="95325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Locality Effect</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2831" y="1992516"/>
            <a:ext cx="5577851" cy="4538481"/>
          </a:xfrm>
          <a:prstGeom prst="rect">
            <a:avLst/>
          </a:prstGeom>
        </p:spPr>
      </p:pic>
      <p:sp>
        <p:nvSpPr>
          <p:cNvPr id="9" name="TextBox 8"/>
          <p:cNvSpPr txBox="1"/>
          <p:nvPr/>
        </p:nvSpPr>
        <p:spPr>
          <a:xfrm>
            <a:off x="2147207" y="1623184"/>
            <a:ext cx="725711" cy="369332"/>
          </a:xfrm>
          <a:prstGeom prst="rect">
            <a:avLst/>
          </a:prstGeom>
          <a:noFill/>
        </p:spPr>
        <p:txBody>
          <a:bodyPr wrap="none" rtlCol="0">
            <a:spAutoFit/>
          </a:bodyPr>
          <a:lstStyle/>
          <a:p>
            <a:r>
              <a:rPr lang="pt-BR" dirty="0" smtClean="0"/>
              <a:t>Tokyo</a:t>
            </a:r>
            <a:endParaRPr lang="en-US" dirty="0"/>
          </a:p>
        </p:txBody>
      </p:sp>
      <p:sp>
        <p:nvSpPr>
          <p:cNvPr id="10" name="TextBox 9"/>
          <p:cNvSpPr txBox="1"/>
          <p:nvPr/>
        </p:nvSpPr>
        <p:spPr>
          <a:xfrm>
            <a:off x="4046764" y="1620461"/>
            <a:ext cx="561820" cy="369332"/>
          </a:xfrm>
          <a:prstGeom prst="rect">
            <a:avLst/>
          </a:prstGeom>
          <a:noFill/>
        </p:spPr>
        <p:txBody>
          <a:bodyPr wrap="none" rtlCol="0">
            <a:spAutoFit/>
          </a:bodyPr>
          <a:lstStyle/>
          <a:p>
            <a:r>
              <a:rPr lang="pt-BR" dirty="0" smtClean="0"/>
              <a:t>NYC</a:t>
            </a:r>
            <a:endParaRPr lang="en-US" dirty="0"/>
          </a:p>
        </p:txBody>
      </p:sp>
      <p:sp>
        <p:nvSpPr>
          <p:cNvPr id="11" name="TextBox 10"/>
          <p:cNvSpPr txBox="1"/>
          <p:nvPr/>
        </p:nvSpPr>
        <p:spPr>
          <a:xfrm>
            <a:off x="5875565" y="1620463"/>
            <a:ext cx="631776" cy="369332"/>
          </a:xfrm>
          <a:prstGeom prst="rect">
            <a:avLst/>
          </a:prstGeom>
          <a:noFill/>
        </p:spPr>
        <p:txBody>
          <a:bodyPr wrap="none" rtlCol="0">
            <a:spAutoFit/>
          </a:bodyPr>
          <a:lstStyle/>
          <a:p>
            <a:r>
              <a:rPr lang="pt-BR" dirty="0" smtClean="0"/>
              <a:t>Paris</a:t>
            </a:r>
            <a:endParaRPr lang="en-US" dirty="0"/>
          </a:p>
        </p:txBody>
      </p:sp>
      <p:sp>
        <p:nvSpPr>
          <p:cNvPr id="12" name="Slide Number Placeholder 11"/>
          <p:cNvSpPr>
            <a:spLocks noGrp="1"/>
          </p:cNvSpPr>
          <p:nvPr>
            <p:ph type="sldNum" sz="quarter" idx="12"/>
          </p:nvPr>
        </p:nvSpPr>
        <p:spPr/>
        <p:txBody>
          <a:bodyPr/>
          <a:lstStyle/>
          <a:p>
            <a:fld id="{0053D2F6-0DEB-4E9F-B4C5-EE3FA34EFA31}" type="slidenum">
              <a:rPr lang="en-US" smtClean="0"/>
              <a:t>15</a:t>
            </a:fld>
            <a:endParaRPr lang="en-US"/>
          </a:p>
        </p:txBody>
      </p:sp>
    </p:spTree>
    <p:extLst>
      <p:ext uri="{BB962C8B-B14F-4D97-AF65-F5344CB8AC3E}">
        <p14:creationId xmlns:p14="http://schemas.microsoft.com/office/powerpoint/2010/main" val="315797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Language Network</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16</a:t>
            </a:fld>
            <a:endParaRPr lang="en-US"/>
          </a:p>
        </p:txBody>
      </p:sp>
    </p:spTree>
    <p:extLst>
      <p:ext uri="{BB962C8B-B14F-4D97-AF65-F5344CB8AC3E}">
        <p14:creationId xmlns:p14="http://schemas.microsoft.com/office/powerpoint/2010/main" val="513779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4702" y="1719299"/>
            <a:ext cx="4100315" cy="1632473"/>
          </a:xfrm>
          <a:prstGeom prst="rect">
            <a:avLst/>
          </a:prstGeom>
        </p:spPr>
      </p:pic>
      <p:pic>
        <p:nvPicPr>
          <p:cNvPr id="5" name="Picture 4"/>
          <p:cNvPicPr>
            <a:picLocks noChangeAspect="1"/>
          </p:cNvPicPr>
          <p:nvPr/>
        </p:nvPicPr>
        <p:blipFill>
          <a:blip r:embed="rId3"/>
          <a:stretch>
            <a:fillRect/>
          </a:stretch>
        </p:blipFill>
        <p:spPr>
          <a:xfrm>
            <a:off x="868088" y="3553947"/>
            <a:ext cx="2633625" cy="846674"/>
          </a:xfrm>
          <a:prstGeom prst="rect">
            <a:avLst/>
          </a:prstGeom>
        </p:spPr>
      </p:pic>
      <p:pic>
        <p:nvPicPr>
          <p:cNvPr id="6" name="Picture 5"/>
          <p:cNvPicPr>
            <a:picLocks noChangeAspect="1"/>
          </p:cNvPicPr>
          <p:nvPr/>
        </p:nvPicPr>
        <p:blipFill>
          <a:blip r:embed="rId4"/>
          <a:stretch>
            <a:fillRect/>
          </a:stretch>
        </p:blipFill>
        <p:spPr>
          <a:xfrm>
            <a:off x="868089" y="5322222"/>
            <a:ext cx="4144976" cy="927615"/>
          </a:xfrm>
          <a:prstGeom prst="rect">
            <a:avLst/>
          </a:prstGeom>
        </p:spPr>
      </p:pic>
      <p:pic>
        <p:nvPicPr>
          <p:cNvPr id="7" name="Picture 6"/>
          <p:cNvPicPr>
            <a:picLocks noChangeAspect="1"/>
          </p:cNvPicPr>
          <p:nvPr/>
        </p:nvPicPr>
        <p:blipFill>
          <a:blip r:embed="rId5"/>
          <a:stretch>
            <a:fillRect/>
          </a:stretch>
        </p:blipFill>
        <p:spPr>
          <a:xfrm>
            <a:off x="868088" y="4472379"/>
            <a:ext cx="2633625" cy="718646"/>
          </a:xfrm>
          <a:prstGeom prst="rect">
            <a:avLst/>
          </a:prstGeom>
        </p:spPr>
      </p:pic>
      <p:grpSp>
        <p:nvGrpSpPr>
          <p:cNvPr id="16" name="Group 15"/>
          <p:cNvGrpSpPr/>
          <p:nvPr/>
        </p:nvGrpSpPr>
        <p:grpSpPr>
          <a:xfrm>
            <a:off x="5364415" y="2532514"/>
            <a:ext cx="2285593" cy="3298313"/>
            <a:chOff x="5364415" y="2532514"/>
            <a:chExt cx="2285593" cy="3298313"/>
          </a:xfrm>
        </p:grpSpPr>
        <p:sp>
          <p:nvSpPr>
            <p:cNvPr id="8" name="Oval 7"/>
            <p:cNvSpPr/>
            <p:nvPr/>
          </p:nvSpPr>
          <p:spPr>
            <a:xfrm>
              <a:off x="6818379" y="5222013"/>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6492369" y="3173623"/>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5565007" y="3901509"/>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579085" y="2809513"/>
              <a:ext cx="429371" cy="33991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5364415" y="2532514"/>
              <a:ext cx="728268" cy="300082"/>
            </a:xfrm>
            <a:prstGeom prst="rect">
              <a:avLst/>
            </a:prstGeom>
            <a:noFill/>
          </p:spPr>
          <p:txBody>
            <a:bodyPr wrap="square" rtlCol="0">
              <a:spAutoFit/>
            </a:bodyPr>
            <a:lstStyle/>
            <a:p>
              <a:r>
                <a:rPr lang="en-US" sz="1350" dirty="0"/>
                <a:t>English</a:t>
              </a:r>
            </a:p>
          </p:txBody>
        </p:sp>
        <p:sp>
          <p:nvSpPr>
            <p:cNvPr id="13" name="TextBox 12"/>
            <p:cNvSpPr txBox="1"/>
            <p:nvPr/>
          </p:nvSpPr>
          <p:spPr>
            <a:xfrm>
              <a:off x="6695282" y="5530745"/>
              <a:ext cx="728268" cy="300082"/>
            </a:xfrm>
            <a:prstGeom prst="rect">
              <a:avLst/>
            </a:prstGeom>
            <a:noFill/>
          </p:spPr>
          <p:txBody>
            <a:bodyPr wrap="square" rtlCol="0">
              <a:spAutoFit/>
            </a:bodyPr>
            <a:lstStyle/>
            <a:p>
              <a:r>
                <a:rPr lang="en-US" sz="1350" dirty="0"/>
                <a:t>Spanish</a:t>
              </a:r>
            </a:p>
          </p:txBody>
        </p:sp>
        <p:sp>
          <p:nvSpPr>
            <p:cNvPr id="14" name="TextBox 13"/>
            <p:cNvSpPr txBox="1"/>
            <p:nvPr/>
          </p:nvSpPr>
          <p:spPr>
            <a:xfrm>
              <a:off x="5364415" y="4262739"/>
              <a:ext cx="866058" cy="300082"/>
            </a:xfrm>
            <a:prstGeom prst="rect">
              <a:avLst/>
            </a:prstGeom>
            <a:noFill/>
          </p:spPr>
          <p:txBody>
            <a:bodyPr wrap="square" rtlCol="0">
              <a:spAutoFit/>
            </a:bodyPr>
            <a:lstStyle/>
            <a:p>
              <a:r>
                <a:rPr lang="en-US" sz="1350" dirty="0"/>
                <a:t>German</a:t>
              </a:r>
            </a:p>
          </p:txBody>
        </p:sp>
        <p:sp>
          <p:nvSpPr>
            <p:cNvPr id="15" name="TextBox 14"/>
            <p:cNvSpPr txBox="1"/>
            <p:nvPr/>
          </p:nvSpPr>
          <p:spPr>
            <a:xfrm>
              <a:off x="6921740" y="3343582"/>
              <a:ext cx="728268" cy="300082"/>
            </a:xfrm>
            <a:prstGeom prst="rect">
              <a:avLst/>
            </a:prstGeom>
            <a:noFill/>
          </p:spPr>
          <p:txBody>
            <a:bodyPr wrap="square" rtlCol="0">
              <a:spAutoFit/>
            </a:bodyPr>
            <a:lstStyle/>
            <a:p>
              <a:r>
                <a:rPr lang="en-US" sz="1350" dirty="0"/>
                <a:t>Swahili</a:t>
              </a:r>
            </a:p>
          </p:txBody>
        </p:sp>
      </p:grpSp>
      <p:grpSp>
        <p:nvGrpSpPr>
          <p:cNvPr id="21" name="Group 20"/>
          <p:cNvGrpSpPr/>
          <p:nvPr/>
        </p:nvGrpSpPr>
        <p:grpSpPr>
          <a:xfrm>
            <a:off x="5914477" y="4199708"/>
            <a:ext cx="1264333" cy="1072085"/>
            <a:chOff x="5914477" y="4199708"/>
            <a:chExt cx="1264333" cy="1072085"/>
          </a:xfrm>
        </p:grpSpPr>
        <p:cxnSp>
          <p:nvCxnSpPr>
            <p:cNvPr id="29" name="Straight Arrow Connector 28"/>
            <p:cNvCxnSpPr>
              <a:endCxn id="8" idx="1"/>
            </p:cNvCxnSpPr>
            <p:nvPr/>
          </p:nvCxnSpPr>
          <p:spPr>
            <a:xfrm>
              <a:off x="5914477" y="4199708"/>
              <a:ext cx="966783" cy="1072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57950" y="4652342"/>
              <a:ext cx="720860" cy="253916"/>
            </a:xfrm>
            <a:prstGeom prst="rect">
              <a:avLst/>
            </a:prstGeom>
            <a:noFill/>
          </p:spPr>
          <p:txBody>
            <a:bodyPr wrap="square" rtlCol="0">
              <a:spAutoFit/>
            </a:bodyPr>
            <a:lstStyle/>
            <a:p>
              <a:r>
                <a:rPr lang="en-US" sz="1050" dirty="0"/>
                <a:t>0.05</a:t>
              </a:r>
            </a:p>
          </p:txBody>
        </p:sp>
      </p:grpSp>
      <p:grpSp>
        <p:nvGrpSpPr>
          <p:cNvPr id="20" name="Group 19"/>
          <p:cNvGrpSpPr/>
          <p:nvPr/>
        </p:nvGrpSpPr>
        <p:grpSpPr>
          <a:xfrm>
            <a:off x="5994378" y="3513541"/>
            <a:ext cx="1038687" cy="557927"/>
            <a:chOff x="5994378" y="3513541"/>
            <a:chExt cx="1038687" cy="557927"/>
          </a:xfrm>
        </p:grpSpPr>
        <p:cxnSp>
          <p:nvCxnSpPr>
            <p:cNvPr id="31" name="Straight Arrow Connector 30"/>
            <p:cNvCxnSpPr>
              <a:stCxn id="10" idx="6"/>
              <a:endCxn id="9" idx="4"/>
            </p:cNvCxnSpPr>
            <p:nvPr/>
          </p:nvCxnSpPr>
          <p:spPr>
            <a:xfrm flipV="1">
              <a:off x="5994378" y="3513541"/>
              <a:ext cx="712677" cy="557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12205" y="3790542"/>
              <a:ext cx="720860" cy="253916"/>
            </a:xfrm>
            <a:prstGeom prst="rect">
              <a:avLst/>
            </a:prstGeom>
            <a:noFill/>
          </p:spPr>
          <p:txBody>
            <a:bodyPr wrap="square" rtlCol="0">
              <a:spAutoFit/>
            </a:bodyPr>
            <a:lstStyle/>
            <a:p>
              <a:r>
                <a:rPr lang="en-US" sz="1050" dirty="0"/>
                <a:t>0.05</a:t>
              </a:r>
            </a:p>
          </p:txBody>
        </p:sp>
      </p:grpSp>
      <p:grpSp>
        <p:nvGrpSpPr>
          <p:cNvPr id="18" name="Group 17"/>
          <p:cNvGrpSpPr/>
          <p:nvPr/>
        </p:nvGrpSpPr>
        <p:grpSpPr>
          <a:xfrm>
            <a:off x="5917254" y="3099651"/>
            <a:ext cx="720860" cy="851637"/>
            <a:chOff x="5917254" y="3099651"/>
            <a:chExt cx="720860" cy="851637"/>
          </a:xfrm>
        </p:grpSpPr>
        <p:cxnSp>
          <p:nvCxnSpPr>
            <p:cNvPr id="33" name="Straight Arrow Connector 32"/>
            <p:cNvCxnSpPr>
              <a:stCxn id="10" idx="7"/>
              <a:endCxn id="11" idx="5"/>
            </p:cNvCxnSpPr>
            <p:nvPr/>
          </p:nvCxnSpPr>
          <p:spPr>
            <a:xfrm flipV="1">
              <a:off x="5931498" y="3099651"/>
              <a:ext cx="14078" cy="851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17254" y="3385302"/>
              <a:ext cx="720860" cy="253916"/>
            </a:xfrm>
            <a:prstGeom prst="rect">
              <a:avLst/>
            </a:prstGeom>
            <a:noFill/>
          </p:spPr>
          <p:txBody>
            <a:bodyPr wrap="square" rtlCol="0">
              <a:spAutoFit/>
            </a:bodyPr>
            <a:lstStyle/>
            <a:p>
              <a:r>
                <a:rPr lang="en-US" sz="1050" dirty="0"/>
                <a:t>0.15</a:t>
              </a:r>
            </a:p>
          </p:txBody>
        </p:sp>
      </p:grpSp>
      <p:grpSp>
        <p:nvGrpSpPr>
          <p:cNvPr id="17" name="Group 16"/>
          <p:cNvGrpSpPr/>
          <p:nvPr/>
        </p:nvGrpSpPr>
        <p:grpSpPr>
          <a:xfrm>
            <a:off x="5367369" y="3149431"/>
            <a:ext cx="720860" cy="752078"/>
            <a:chOff x="5367369" y="3149431"/>
            <a:chExt cx="720860" cy="752078"/>
          </a:xfrm>
        </p:grpSpPr>
        <p:cxnSp>
          <p:nvCxnSpPr>
            <p:cNvPr id="25" name="Straight Arrow Connector 24"/>
            <p:cNvCxnSpPr>
              <a:stCxn id="11" idx="4"/>
              <a:endCxn id="10" idx="0"/>
            </p:cNvCxnSpPr>
            <p:nvPr/>
          </p:nvCxnSpPr>
          <p:spPr>
            <a:xfrm flipH="1">
              <a:off x="5779692" y="3149431"/>
              <a:ext cx="14078" cy="752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67369" y="3366666"/>
              <a:ext cx="720860" cy="253916"/>
            </a:xfrm>
            <a:prstGeom prst="rect">
              <a:avLst/>
            </a:prstGeom>
            <a:noFill/>
          </p:spPr>
          <p:txBody>
            <a:bodyPr wrap="square" rtlCol="0">
              <a:spAutoFit/>
            </a:bodyPr>
            <a:lstStyle/>
            <a:p>
              <a:r>
                <a:rPr lang="en-US" sz="1050" dirty="0"/>
                <a:t>0.25</a:t>
              </a:r>
            </a:p>
          </p:txBody>
        </p:sp>
      </p:grpSp>
      <p:grpSp>
        <p:nvGrpSpPr>
          <p:cNvPr id="19" name="Group 18"/>
          <p:cNvGrpSpPr/>
          <p:nvPr/>
        </p:nvGrpSpPr>
        <p:grpSpPr>
          <a:xfrm>
            <a:off x="6008457" y="2903757"/>
            <a:ext cx="976163" cy="319648"/>
            <a:chOff x="6008457" y="2903757"/>
            <a:chExt cx="976163" cy="319648"/>
          </a:xfrm>
        </p:grpSpPr>
        <p:cxnSp>
          <p:nvCxnSpPr>
            <p:cNvPr id="27" name="Straight Arrow Connector 26"/>
            <p:cNvCxnSpPr>
              <a:stCxn id="9" idx="1"/>
              <a:endCxn id="11" idx="6"/>
            </p:cNvCxnSpPr>
            <p:nvPr/>
          </p:nvCxnSpPr>
          <p:spPr>
            <a:xfrm flipH="1" flipV="1">
              <a:off x="6008457" y="2979474"/>
              <a:ext cx="546794" cy="243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263760" y="2903757"/>
              <a:ext cx="720860" cy="253916"/>
            </a:xfrm>
            <a:prstGeom prst="rect">
              <a:avLst/>
            </a:prstGeom>
            <a:noFill/>
          </p:spPr>
          <p:txBody>
            <a:bodyPr wrap="square" rtlCol="0">
              <a:spAutoFit/>
            </a:bodyPr>
            <a:lstStyle/>
            <a:p>
              <a:r>
                <a:rPr lang="en-US" sz="1050" dirty="0"/>
                <a:t>0.20</a:t>
              </a:r>
            </a:p>
          </p:txBody>
        </p:sp>
      </p:grpSp>
      <p:sp>
        <p:nvSpPr>
          <p:cNvPr id="24" name="Title 1"/>
          <p:cNvSpPr>
            <a:spLocks noGrp="1"/>
          </p:cNvSpPr>
          <p:nvPr>
            <p:ph type="title"/>
          </p:nvPr>
        </p:nvSpPr>
        <p:spPr/>
        <p:txBody>
          <a:bodyPr>
            <a:normAutofit/>
          </a:bodyPr>
          <a:lstStyle/>
          <a:p>
            <a:r>
              <a:rPr lang="en-US" sz="3300" dirty="0" smtClean="0"/>
              <a:t>Toy Example</a:t>
            </a:r>
            <a:endParaRPr lang="en-US" sz="3300" dirty="0"/>
          </a:p>
        </p:txBody>
      </p:sp>
      <p:sp>
        <p:nvSpPr>
          <p:cNvPr id="2" name="Slide Number Placeholder 1"/>
          <p:cNvSpPr>
            <a:spLocks noGrp="1"/>
          </p:cNvSpPr>
          <p:nvPr>
            <p:ph type="sldNum" sz="quarter" idx="12"/>
          </p:nvPr>
        </p:nvSpPr>
        <p:spPr/>
        <p:txBody>
          <a:bodyPr/>
          <a:lstStyle/>
          <a:p>
            <a:fld id="{596280CA-828F-47A8-A58A-D2D78970D322}" type="slidenum">
              <a:rPr lang="en-US" smtClean="0"/>
              <a:t>17</a:t>
            </a:fld>
            <a:endParaRPr lang="en-US"/>
          </a:p>
        </p:txBody>
      </p:sp>
    </p:spTree>
    <p:extLst>
      <p:ext uri="{BB962C8B-B14F-4D97-AF65-F5344CB8AC3E}">
        <p14:creationId xmlns:p14="http://schemas.microsoft.com/office/powerpoint/2010/main" val="17360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50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83" y="4850406"/>
            <a:ext cx="9052740" cy="1940582"/>
          </a:xfrm>
          <a:prstGeom prst="rect">
            <a:avLst/>
          </a:prstGeom>
        </p:spPr>
      </p:pic>
      <p:sp>
        <p:nvSpPr>
          <p:cNvPr id="2" name="Title 1"/>
          <p:cNvSpPr>
            <a:spLocks noGrp="1"/>
          </p:cNvSpPr>
          <p:nvPr>
            <p:ph type="title"/>
          </p:nvPr>
        </p:nvSpPr>
        <p:spPr>
          <a:xfrm>
            <a:off x="628650" y="173737"/>
            <a:ext cx="7886700" cy="1325563"/>
          </a:xfrm>
        </p:spPr>
        <p:txBody>
          <a:bodyPr/>
          <a:lstStyle/>
          <a:p>
            <a:pPr algn="r"/>
            <a:r>
              <a:rPr lang="pt-BR" dirty="0" smtClean="0"/>
              <a:t>The Language Network</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 y="674295"/>
            <a:ext cx="9100366" cy="5054586"/>
          </a:xfrm>
        </p:spPr>
      </p:pic>
      <p:sp>
        <p:nvSpPr>
          <p:cNvPr id="3" name="Slide Number Placeholder 2"/>
          <p:cNvSpPr>
            <a:spLocks noGrp="1"/>
          </p:cNvSpPr>
          <p:nvPr>
            <p:ph type="sldNum" sz="quarter" idx="12"/>
          </p:nvPr>
        </p:nvSpPr>
        <p:spPr/>
        <p:txBody>
          <a:bodyPr/>
          <a:lstStyle/>
          <a:p>
            <a:fld id="{0053D2F6-0DEB-4E9F-B4C5-EE3FA34EFA31}" type="slidenum">
              <a:rPr lang="en-US" smtClean="0"/>
              <a:t>18</a:t>
            </a:fld>
            <a:endParaRPr lang="en-US"/>
          </a:p>
        </p:txBody>
      </p:sp>
    </p:spTree>
    <p:extLst>
      <p:ext uri="{BB962C8B-B14F-4D97-AF65-F5344CB8AC3E}">
        <p14:creationId xmlns:p14="http://schemas.microsoft.com/office/powerpoint/2010/main" val="80519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Spatial Correlation from the Network</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6639" b="17841"/>
          <a:stretch/>
        </p:blipFill>
        <p:spPr>
          <a:xfrm>
            <a:off x="95250" y="1496980"/>
            <a:ext cx="8896970" cy="396523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3" y="4850407"/>
            <a:ext cx="9052740" cy="1940582"/>
          </a:xfrm>
          <a:prstGeom prst="rect">
            <a:avLst/>
          </a:prstGeom>
        </p:spPr>
      </p:pic>
      <p:pic>
        <p:nvPicPr>
          <p:cNvPr id="2056" name="Picture 8" descr="http://img.freeflagicons.com/thumb/thin_rectangular_icon/canada/canada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1933688"/>
            <a:ext cx="757764" cy="5683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freeflagicons.com/thumb/thin_rectangular_icon/algeria/algeria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6181" y="2825442"/>
            <a:ext cx="532469" cy="3993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725303" y="4739537"/>
            <a:ext cx="2440573" cy="1103099"/>
            <a:chOff x="6573153" y="3013288"/>
            <a:chExt cx="2440573" cy="1103099"/>
          </a:xfrm>
        </p:grpSpPr>
        <p:pic>
          <p:nvPicPr>
            <p:cNvPr id="12" name="Picture 8" descr="http://img.freeflagicons.com/thumb/thin_rectangular_icon/canada/canada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647" y="3548064"/>
              <a:ext cx="757764" cy="568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mg.freeflagicons.com/thumb/thin_rectangular_icon/algeria/algeria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3153" y="3013288"/>
              <a:ext cx="790752" cy="5930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97230" y="3158567"/>
              <a:ext cx="1670201" cy="276999"/>
            </a:xfrm>
            <a:prstGeom prst="rect">
              <a:avLst/>
            </a:prstGeom>
            <a:noFill/>
            <a:effectLst>
              <a:outerShdw blurRad="50800" dist="50800" dir="5400000" algn="ctr" rotWithShape="0">
                <a:schemeClr val="accent2">
                  <a:lumMod val="40000"/>
                  <a:lumOff val="60000"/>
                </a:schemeClr>
              </a:outerShdw>
            </a:effectLst>
          </p:spPr>
          <p:txBody>
            <a:bodyPr wrap="none" rtlCol="0">
              <a:spAutoFit/>
            </a:bodyPr>
            <a:lstStyle/>
            <a:p>
              <a:r>
                <a:rPr lang="pt-BR" sz="1200" dirty="0" smtClean="0">
                  <a:effectLst>
                    <a:outerShdw blurRad="50800" dist="50800" dir="5400000" algn="ctr" rotWithShape="0">
                      <a:schemeClr val="accent2"/>
                    </a:outerShdw>
                  </a:effectLst>
                  <a:latin typeface="+mj-lt"/>
                </a:rPr>
                <a:t>80% Arabic, 20% French</a:t>
              </a:r>
              <a:endParaRPr lang="en-US" sz="1200" dirty="0">
                <a:effectLst>
                  <a:outerShdw blurRad="50800" dist="50800" dir="5400000" algn="ctr" rotWithShape="0">
                    <a:schemeClr val="accent2"/>
                  </a:outerShdw>
                </a:effectLst>
                <a:latin typeface="+mj-lt"/>
              </a:endParaRPr>
            </a:p>
          </p:txBody>
        </p:sp>
        <p:sp>
          <p:nvSpPr>
            <p:cNvPr id="15" name="TextBox 14"/>
            <p:cNvSpPr txBox="1"/>
            <p:nvPr/>
          </p:nvSpPr>
          <p:spPr>
            <a:xfrm>
              <a:off x="7297230" y="3670738"/>
              <a:ext cx="1716496" cy="276999"/>
            </a:xfrm>
            <a:prstGeom prst="rect">
              <a:avLst/>
            </a:prstGeom>
            <a:noFill/>
            <a:effectLst>
              <a:outerShdw blurRad="50800" dist="50800" dir="5400000" algn="ctr" rotWithShape="0">
                <a:srgbClr val="FFFF00"/>
              </a:outerShdw>
            </a:effectLst>
          </p:spPr>
          <p:txBody>
            <a:bodyPr wrap="none" rtlCol="0">
              <a:spAutoFit/>
            </a:bodyPr>
            <a:lstStyle/>
            <a:p>
              <a:r>
                <a:rPr lang="pt-BR" sz="1200" dirty="0" smtClean="0">
                  <a:ln w="3175">
                    <a:noFill/>
                  </a:ln>
                  <a:effectLst>
                    <a:outerShdw blurRad="50800" dist="50800" dir="5400000" algn="ctr" rotWithShape="0">
                      <a:srgbClr val="FFFF00"/>
                    </a:outerShdw>
                  </a:effectLst>
                  <a:latin typeface="+mj-lt"/>
                </a:rPr>
                <a:t>59% English, 22% French</a:t>
              </a:r>
              <a:endParaRPr lang="en-US" sz="1200" dirty="0">
                <a:ln w="3175">
                  <a:noFill/>
                </a:ln>
                <a:effectLst>
                  <a:outerShdw blurRad="50800" dist="50800" dir="5400000" algn="ctr" rotWithShape="0">
                    <a:srgbClr val="FFFF00"/>
                  </a:outerShdw>
                </a:effectLst>
                <a:latin typeface="+mj-lt"/>
              </a:endParaRPr>
            </a:p>
          </p:txBody>
        </p:sp>
      </p:grpSp>
      <p:sp>
        <p:nvSpPr>
          <p:cNvPr id="3" name="Slide Number Placeholder 2"/>
          <p:cNvSpPr>
            <a:spLocks noGrp="1"/>
          </p:cNvSpPr>
          <p:nvPr>
            <p:ph type="sldNum" sz="quarter" idx="12"/>
          </p:nvPr>
        </p:nvSpPr>
        <p:spPr/>
        <p:txBody>
          <a:bodyPr/>
          <a:lstStyle/>
          <a:p>
            <a:fld id="{0053D2F6-0DEB-4E9F-B4C5-EE3FA34EFA31}" type="slidenum">
              <a:rPr lang="en-US" smtClean="0"/>
              <a:t>19</a:t>
            </a:fld>
            <a:endParaRPr lang="en-US"/>
          </a:p>
        </p:txBody>
      </p:sp>
    </p:spTree>
    <p:extLst>
      <p:ext uri="{BB962C8B-B14F-4D97-AF65-F5344CB8AC3E}">
        <p14:creationId xmlns:p14="http://schemas.microsoft.com/office/powerpoint/2010/main" val="343711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Motivation</a:t>
            </a:r>
            <a:endParaRPr lang="en-US" dirty="0"/>
          </a:p>
        </p:txBody>
      </p:sp>
      <p:sp>
        <p:nvSpPr>
          <p:cNvPr id="3" name="Content Placeholder 2"/>
          <p:cNvSpPr>
            <a:spLocks noGrp="1"/>
          </p:cNvSpPr>
          <p:nvPr>
            <p:ph idx="1"/>
          </p:nvPr>
        </p:nvSpPr>
        <p:spPr/>
        <p:txBody>
          <a:bodyPr/>
          <a:lstStyle/>
          <a:p>
            <a:pPr>
              <a:lnSpc>
                <a:spcPct val="150000"/>
              </a:lnSpc>
            </a:pPr>
            <a:r>
              <a:rPr lang="en-US" dirty="0" smtClean="0"/>
              <a:t>What can we learn about languages from users online usage? </a:t>
            </a:r>
          </a:p>
          <a:p>
            <a:pPr>
              <a:lnSpc>
                <a:spcPct val="150000"/>
              </a:lnSpc>
            </a:pPr>
            <a:r>
              <a:rPr lang="en-US" dirty="0" smtClean="0"/>
              <a:t>Is there any difference from a language spoken in different regions? For instance, the French speakers on Canada to the ones in France?</a:t>
            </a:r>
          </a:p>
          <a:p>
            <a:pPr>
              <a:lnSpc>
                <a:spcPct val="150000"/>
              </a:lnSpc>
            </a:pPr>
            <a:r>
              <a:rPr lang="en-US" dirty="0" smtClean="0"/>
              <a:t>Language similarity or geographical proximity? Is my second language the easiest one to learn?</a:t>
            </a:r>
          </a:p>
          <a:p>
            <a:pPr>
              <a:lnSpc>
                <a:spcPct val="150000"/>
              </a:lnSpc>
            </a:pPr>
            <a:r>
              <a:rPr lang="en-US" dirty="0" smtClean="0"/>
              <a:t>Can we use social media to sense languages and detect cultural shifts?</a:t>
            </a:r>
          </a:p>
          <a:p>
            <a:pPr>
              <a:lnSpc>
                <a:spcPct val="150000"/>
              </a:lnSpc>
            </a:pPr>
            <a:r>
              <a:rPr lang="pt-BR" dirty="0" smtClean="0"/>
              <a:t>Applications: marketing, linguistics, etc.</a:t>
            </a:r>
            <a:endParaRPr lang="en-US" dirty="0"/>
          </a:p>
        </p:txBody>
      </p:sp>
      <p:sp>
        <p:nvSpPr>
          <p:cNvPr id="4" name="Slide Number Placeholder 3"/>
          <p:cNvSpPr>
            <a:spLocks noGrp="1"/>
          </p:cNvSpPr>
          <p:nvPr>
            <p:ph type="sldNum" sz="quarter" idx="12"/>
          </p:nvPr>
        </p:nvSpPr>
        <p:spPr/>
        <p:txBody>
          <a:bodyPr/>
          <a:lstStyle/>
          <a:p>
            <a:fld id="{0053D2F6-0DEB-4E9F-B4C5-EE3FA34EFA31}" type="slidenum">
              <a:rPr lang="en-US" smtClean="0"/>
              <a:t>2</a:t>
            </a:fld>
            <a:endParaRPr lang="en-US"/>
          </a:p>
        </p:txBody>
      </p:sp>
    </p:spTree>
    <p:extLst>
      <p:ext uri="{BB962C8B-B14F-4D97-AF65-F5344CB8AC3E}">
        <p14:creationId xmlns:p14="http://schemas.microsoft.com/office/powerpoint/2010/main" val="2174097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Language Clusters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20</a:t>
            </a:fld>
            <a:endParaRPr lang="en-US"/>
          </a:p>
        </p:txBody>
      </p:sp>
    </p:spTree>
    <p:extLst>
      <p:ext uri="{BB962C8B-B14F-4D97-AF65-F5344CB8AC3E}">
        <p14:creationId xmlns:p14="http://schemas.microsoft.com/office/powerpoint/2010/main" val="704305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461" y="186107"/>
            <a:ext cx="8856614" cy="6608199"/>
          </a:xfrm>
        </p:spPr>
      </p:pic>
      <p:grpSp>
        <p:nvGrpSpPr>
          <p:cNvPr id="20" name="Group 19"/>
          <p:cNvGrpSpPr/>
          <p:nvPr/>
        </p:nvGrpSpPr>
        <p:grpSpPr>
          <a:xfrm>
            <a:off x="166977" y="5701085"/>
            <a:ext cx="2727298" cy="318052"/>
            <a:chOff x="166977" y="5701085"/>
            <a:chExt cx="2727298" cy="318052"/>
          </a:xfrm>
        </p:grpSpPr>
        <p:sp>
          <p:nvSpPr>
            <p:cNvPr id="7" name="Rounded Rectangle 6"/>
            <p:cNvSpPr/>
            <p:nvPr/>
          </p:nvSpPr>
          <p:spPr>
            <a:xfrm>
              <a:off x="166977" y="5701085"/>
              <a:ext cx="1534602" cy="318052"/>
            </a:xfrm>
            <a:prstGeom prst="roundRect">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464904" y="5701085"/>
              <a:ext cx="429371" cy="318052"/>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52404" y="4851620"/>
            <a:ext cx="3641700" cy="318052"/>
            <a:chOff x="152404" y="4851620"/>
            <a:chExt cx="3641700" cy="318052"/>
          </a:xfrm>
        </p:grpSpPr>
        <p:sp>
          <p:nvSpPr>
            <p:cNvPr id="11" name="Rounded Rectangle 10"/>
            <p:cNvSpPr/>
            <p:nvPr/>
          </p:nvSpPr>
          <p:spPr>
            <a:xfrm>
              <a:off x="152404" y="4851620"/>
              <a:ext cx="1549175" cy="318052"/>
            </a:xfrm>
            <a:prstGeom prst="roundRect">
              <a:avLst/>
            </a:prstGeom>
            <a:solidFill>
              <a:srgbClr val="7030A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364733" y="4851620"/>
              <a:ext cx="429371" cy="318052"/>
            </a:xfrm>
            <a:prstGeom prst="roundRect">
              <a:avLst/>
            </a:prstGeom>
            <a:noFill/>
            <a:ln w="508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61682" y="1863259"/>
            <a:ext cx="6774510" cy="530084"/>
            <a:chOff x="161682" y="1863259"/>
            <a:chExt cx="6774510" cy="530084"/>
          </a:xfrm>
        </p:grpSpPr>
        <p:sp>
          <p:nvSpPr>
            <p:cNvPr id="15" name="Rounded Rectangle 14"/>
            <p:cNvSpPr/>
            <p:nvPr/>
          </p:nvSpPr>
          <p:spPr>
            <a:xfrm>
              <a:off x="161682" y="1926868"/>
              <a:ext cx="1539897" cy="426718"/>
            </a:xfrm>
            <a:prstGeom prst="roundRect">
              <a:avLst/>
            </a:prstGeom>
            <a:solidFill>
              <a:srgbClr val="0070C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84898" y="1863259"/>
              <a:ext cx="551294" cy="530084"/>
            </a:xfrm>
            <a:prstGeom prst="roundRect">
              <a:avLst/>
            </a:prstGeom>
            <a:noFill/>
            <a:ln w="508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61682" y="4391767"/>
            <a:ext cx="4084315" cy="412144"/>
            <a:chOff x="161682" y="4391767"/>
            <a:chExt cx="4084315" cy="412144"/>
          </a:xfrm>
        </p:grpSpPr>
        <p:sp>
          <p:nvSpPr>
            <p:cNvPr id="22" name="Rounded Rectangle 21"/>
            <p:cNvSpPr/>
            <p:nvPr/>
          </p:nvSpPr>
          <p:spPr>
            <a:xfrm>
              <a:off x="161682" y="4439476"/>
              <a:ext cx="1549175" cy="318052"/>
            </a:xfrm>
            <a:prstGeom prst="roundRect">
              <a:avLst/>
            </a:prstGeom>
            <a:solidFill>
              <a:srgbClr val="92D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787479" y="4391767"/>
              <a:ext cx="458518" cy="412144"/>
            </a:xfrm>
            <a:prstGeom prst="roundRect">
              <a:avLst/>
            </a:prstGeom>
            <a:noFill/>
            <a:ln w="508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p:cNvSpPr/>
          <p:nvPr/>
        </p:nvSpPr>
        <p:spPr>
          <a:xfrm>
            <a:off x="222637" y="1176793"/>
            <a:ext cx="1478942" cy="230588"/>
          </a:xfrm>
          <a:prstGeom prst="round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45780" y="3701039"/>
            <a:ext cx="1432556" cy="306418"/>
          </a:xfrm>
          <a:prstGeom prst="round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76259" y="3070536"/>
            <a:ext cx="1461710" cy="198484"/>
          </a:xfrm>
          <a:prstGeom prst="roundRect">
            <a:avLst/>
          </a:prstGeom>
          <a:solidFill>
            <a:srgbClr val="CCCC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69638" y="2356245"/>
            <a:ext cx="1461710" cy="198484"/>
          </a:xfrm>
          <a:prstGeom prst="roundRect">
            <a:avLst/>
          </a:prstGeom>
          <a:solidFill>
            <a:srgbClr val="CC009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7109" y="5380095"/>
            <a:ext cx="1554469" cy="306418"/>
          </a:xfrm>
          <a:prstGeom prst="roundRect">
            <a:avLst/>
          </a:prstGeom>
          <a:solidFill>
            <a:schemeClr val="accent6">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76258" y="966369"/>
            <a:ext cx="1478942" cy="195845"/>
          </a:xfrm>
          <a:prstGeom prst="roundRect">
            <a:avLst/>
          </a:prstGeom>
          <a:solidFill>
            <a:srgbClr val="FF99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47109" y="2659720"/>
            <a:ext cx="1490859" cy="198484"/>
          </a:xfrm>
          <a:prstGeom prst="round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6384" y="5173656"/>
            <a:ext cx="1490859" cy="198484"/>
          </a:xfrm>
          <a:prstGeom prst="roundRect">
            <a:avLst/>
          </a:prstGeom>
          <a:solidFill>
            <a:srgbClr val="CC00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70964" y="1412392"/>
            <a:ext cx="1432556" cy="306418"/>
          </a:xfrm>
          <a:prstGeom prst="roundRect">
            <a:avLst/>
          </a:prstGeom>
          <a:solidFill>
            <a:srgbClr val="00FF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78918" y="1713516"/>
            <a:ext cx="1399418" cy="198484"/>
          </a:xfrm>
          <a:prstGeom prst="roundRect">
            <a:avLst/>
          </a:prstGeom>
          <a:solidFill>
            <a:srgbClr val="0000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64339" y="2867777"/>
            <a:ext cx="1413997" cy="188187"/>
          </a:xfrm>
          <a:prstGeom prst="roundRect">
            <a:avLst/>
          </a:prstGeom>
          <a:solidFill>
            <a:srgbClr val="CC99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21</a:t>
            </a:fld>
            <a:endParaRPr lang="en-US"/>
          </a:p>
        </p:txBody>
      </p:sp>
    </p:spTree>
    <p:extLst>
      <p:ext uri="{BB962C8B-B14F-4D97-AF65-F5344CB8AC3E}">
        <p14:creationId xmlns:p14="http://schemas.microsoft.com/office/powerpoint/2010/main" val="14933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25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250"/>
                                  </p:stCondLst>
                                  <p:childTnLst>
                                    <p:set>
                                      <p:cBhvr>
                                        <p:cTn id="25" dur="1" fill="hold">
                                          <p:stCondLst>
                                            <p:cond delay="0"/>
                                          </p:stCondLst>
                                        </p:cTn>
                                        <p:tgtEl>
                                          <p:spTgt spid="34"/>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250"/>
                                  </p:stCondLst>
                                  <p:childTnLst>
                                    <p:set>
                                      <p:cBhvr>
                                        <p:cTn id="28" dur="1" fill="hold">
                                          <p:stCondLst>
                                            <p:cond delay="0"/>
                                          </p:stCondLst>
                                        </p:cTn>
                                        <p:tgtEl>
                                          <p:spTgt spid="35"/>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grpId="0" nodeType="afterEffect">
                                  <p:stCondLst>
                                    <p:cond delay="250"/>
                                  </p:stCondLst>
                                  <p:childTnLst>
                                    <p:set>
                                      <p:cBhvr>
                                        <p:cTn id="31" dur="1" fill="hold">
                                          <p:stCondLst>
                                            <p:cond delay="0"/>
                                          </p:stCondLst>
                                        </p:cTn>
                                        <p:tgtEl>
                                          <p:spTgt spid="29"/>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25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1250"/>
                            </p:stCondLst>
                            <p:childTnLst>
                              <p:par>
                                <p:cTn id="36" presetID="1" presetClass="entr" presetSubtype="0" fill="hold" grpId="0" nodeType="afterEffect">
                                  <p:stCondLst>
                                    <p:cond delay="250"/>
                                  </p:stCondLst>
                                  <p:childTnLst>
                                    <p:set>
                                      <p:cBhvr>
                                        <p:cTn id="37" dur="1" fill="hold">
                                          <p:stCondLst>
                                            <p:cond delay="0"/>
                                          </p:stCondLst>
                                        </p:cTn>
                                        <p:tgtEl>
                                          <p:spTgt spid="36"/>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25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1750"/>
                            </p:stCondLst>
                            <p:childTnLst>
                              <p:par>
                                <p:cTn id="42" presetID="1" presetClass="entr" presetSubtype="0" fill="hold" grpId="0" nodeType="afterEffect">
                                  <p:stCondLst>
                                    <p:cond delay="25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250"/>
                                  </p:stCondLst>
                                  <p:childTnLst>
                                    <p:set>
                                      <p:cBhvr>
                                        <p:cTn id="46" dur="1" fill="hold">
                                          <p:stCondLst>
                                            <p:cond delay="0"/>
                                          </p:stCondLst>
                                        </p:cTn>
                                        <p:tgtEl>
                                          <p:spTgt spid="33"/>
                                        </p:tgtEl>
                                        <p:attrNameLst>
                                          <p:attrName>style.visibility</p:attrName>
                                        </p:attrNameLst>
                                      </p:cBhvr>
                                      <p:to>
                                        <p:strVal val="visible"/>
                                      </p:to>
                                    </p:set>
                                  </p:childTnLst>
                                </p:cTn>
                              </p:par>
                            </p:childTnLst>
                          </p:cTn>
                        </p:par>
                        <p:par>
                          <p:cTn id="47" fill="hold">
                            <p:stCondLst>
                              <p:cond delay="2250"/>
                            </p:stCondLst>
                            <p:childTnLst>
                              <p:par>
                                <p:cTn id="48" presetID="1" presetClass="entr" presetSubtype="0" fill="hold" grpId="0" nodeType="afterEffect">
                                  <p:stCondLst>
                                    <p:cond delay="25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Spatial Correlation from Clusters</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17" t="14692" r="2963" b="27017"/>
          <a:stretch/>
        </p:blipFill>
        <p:spPr>
          <a:xfrm>
            <a:off x="341906" y="1832504"/>
            <a:ext cx="8494659" cy="3696859"/>
          </a:xfrm>
        </p:spPr>
      </p:pic>
      <p:sp>
        <p:nvSpPr>
          <p:cNvPr id="3" name="Slide Number Placeholder 2"/>
          <p:cNvSpPr>
            <a:spLocks noGrp="1"/>
          </p:cNvSpPr>
          <p:nvPr>
            <p:ph type="sldNum" sz="quarter" idx="12"/>
          </p:nvPr>
        </p:nvSpPr>
        <p:spPr/>
        <p:txBody>
          <a:bodyPr/>
          <a:lstStyle/>
          <a:p>
            <a:fld id="{0053D2F6-0DEB-4E9F-B4C5-EE3FA34EFA31}" type="slidenum">
              <a:rPr lang="en-US" smtClean="0"/>
              <a:t>22</a:t>
            </a:fld>
            <a:endParaRPr lang="en-US"/>
          </a:p>
        </p:txBody>
      </p:sp>
    </p:spTree>
    <p:extLst>
      <p:ext uri="{BB962C8B-B14F-4D97-AF65-F5344CB8AC3E}">
        <p14:creationId xmlns:p14="http://schemas.microsoft.com/office/powerpoint/2010/main" val="295246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17" t="14692" r="2963" b="27017"/>
          <a:stretch/>
        </p:blipFill>
        <p:spPr>
          <a:xfrm>
            <a:off x="1087875" y="3530009"/>
            <a:ext cx="7172242" cy="3121345"/>
          </a:xfrm>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6639" b="17841"/>
          <a:stretch/>
        </p:blipFill>
        <p:spPr>
          <a:xfrm>
            <a:off x="832693" y="333460"/>
            <a:ext cx="7172242" cy="3196549"/>
          </a:xfrm>
          <a:prstGeom prst="rect">
            <a:avLst/>
          </a:prstGeom>
        </p:spPr>
      </p:pic>
      <p:sp>
        <p:nvSpPr>
          <p:cNvPr id="7" name="TextBox 6"/>
          <p:cNvSpPr txBox="1"/>
          <p:nvPr/>
        </p:nvSpPr>
        <p:spPr>
          <a:xfrm>
            <a:off x="329609" y="2264729"/>
            <a:ext cx="1689565" cy="369332"/>
          </a:xfrm>
          <a:prstGeom prst="rect">
            <a:avLst/>
          </a:prstGeom>
          <a:noFill/>
        </p:spPr>
        <p:txBody>
          <a:bodyPr wrap="none" rtlCol="0">
            <a:spAutoFit/>
          </a:bodyPr>
          <a:lstStyle/>
          <a:p>
            <a:r>
              <a:rPr lang="pt-BR" dirty="0">
                <a:latin typeface="+mj-lt"/>
              </a:rPr>
              <a:t>11 communities</a:t>
            </a:r>
            <a:endParaRPr lang="en-US" dirty="0">
              <a:latin typeface="+mj-lt"/>
            </a:endParaRPr>
          </a:p>
        </p:txBody>
      </p:sp>
      <p:sp>
        <p:nvSpPr>
          <p:cNvPr id="8" name="TextBox 7"/>
          <p:cNvSpPr txBox="1"/>
          <p:nvPr/>
        </p:nvSpPr>
        <p:spPr>
          <a:xfrm>
            <a:off x="333152" y="5319822"/>
            <a:ext cx="1180195" cy="369332"/>
          </a:xfrm>
          <a:prstGeom prst="rect">
            <a:avLst/>
          </a:prstGeom>
          <a:noFill/>
        </p:spPr>
        <p:txBody>
          <a:bodyPr wrap="none" rtlCol="0">
            <a:spAutoFit/>
          </a:bodyPr>
          <a:lstStyle/>
          <a:p>
            <a:r>
              <a:rPr lang="pt-BR" dirty="0" smtClean="0">
                <a:latin typeface="+mj-lt"/>
              </a:rPr>
              <a:t>15 clusters</a:t>
            </a:r>
            <a:endParaRPr lang="en-US" dirty="0">
              <a:latin typeface="+mj-lt"/>
            </a:endParaRPr>
          </a:p>
        </p:txBody>
      </p:sp>
      <p:sp>
        <p:nvSpPr>
          <p:cNvPr id="2" name="Slide Number Placeholder 1"/>
          <p:cNvSpPr>
            <a:spLocks noGrp="1"/>
          </p:cNvSpPr>
          <p:nvPr>
            <p:ph type="sldNum" sz="quarter" idx="12"/>
          </p:nvPr>
        </p:nvSpPr>
        <p:spPr/>
        <p:txBody>
          <a:bodyPr/>
          <a:lstStyle/>
          <a:p>
            <a:fld id="{0053D2F6-0DEB-4E9F-B4C5-EE3FA34EFA31}" type="slidenum">
              <a:rPr lang="en-US" smtClean="0"/>
              <a:t>23</a:t>
            </a:fld>
            <a:endParaRPr lang="en-US"/>
          </a:p>
        </p:txBody>
      </p:sp>
    </p:spTree>
    <p:extLst>
      <p:ext uri="{BB962C8B-B14F-4D97-AF65-F5344CB8AC3E}">
        <p14:creationId xmlns:p14="http://schemas.microsoft.com/office/powerpoint/2010/main" val="2130120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Conclusions</a:t>
            </a:r>
            <a:endParaRPr lang="en-US" dirty="0"/>
          </a:p>
        </p:txBody>
      </p:sp>
      <p:sp>
        <p:nvSpPr>
          <p:cNvPr id="3" name="Content Placeholder 2"/>
          <p:cNvSpPr>
            <a:spLocks noGrp="1"/>
          </p:cNvSpPr>
          <p:nvPr>
            <p:ph idx="1"/>
          </p:nvPr>
        </p:nvSpPr>
        <p:spPr>
          <a:xfrm>
            <a:off x="628650" y="1456660"/>
            <a:ext cx="7886700" cy="5050465"/>
          </a:xfrm>
        </p:spPr>
        <p:txBody>
          <a:bodyPr>
            <a:normAutofit/>
          </a:bodyPr>
          <a:lstStyle/>
          <a:p>
            <a:r>
              <a:rPr lang="pt-BR" dirty="0" smtClean="0"/>
              <a:t>What can we learn about languages from users online usage? </a:t>
            </a:r>
          </a:p>
          <a:p>
            <a:pPr lvl="1"/>
            <a:r>
              <a:rPr lang="pt-BR" dirty="0" smtClean="0"/>
              <a:t>Several things. We can explore the language relashionships at different granularities, i.e. </a:t>
            </a:r>
            <a:r>
              <a:rPr lang="pt-BR" dirty="0"/>
              <a:t>w</a:t>
            </a:r>
            <a:r>
              <a:rPr lang="pt-BR" dirty="0" smtClean="0"/>
              <a:t>e can focus on individual a language (language characterization), or we can explore the whole structure (language network), or we can tune in between (hierarquical clusters).</a:t>
            </a:r>
          </a:p>
          <a:p>
            <a:r>
              <a:rPr lang="pt-BR" dirty="0" smtClean="0"/>
              <a:t>Is there any difference from a language spoken in different regions? For instance, the French speakers on Canada to the ones in France?</a:t>
            </a:r>
          </a:p>
          <a:p>
            <a:pPr lvl="1"/>
            <a:r>
              <a:rPr lang="pt-BR" dirty="0" smtClean="0"/>
              <a:t>Yes! Languages are very distinct from place to place. Be careful while choosing your dataset, to conscious conclude locally or globally.</a:t>
            </a:r>
          </a:p>
          <a:p>
            <a:r>
              <a:rPr lang="pt-BR" dirty="0" smtClean="0"/>
              <a:t>Language similarity or geographical proximity? My second language is the easiest one to learn?</a:t>
            </a:r>
          </a:p>
          <a:p>
            <a:pPr lvl="1"/>
            <a:r>
              <a:rPr lang="pt-BR" dirty="0" smtClean="0"/>
              <a:t>No. Geographical proximity plays a significant role in the way people communicate.</a:t>
            </a:r>
          </a:p>
          <a:p>
            <a:r>
              <a:rPr lang="pt-BR" dirty="0" smtClean="0"/>
              <a:t>Can we use social media to sense languages and detect cultural shifts?</a:t>
            </a:r>
            <a:endParaRPr lang="en-US" dirty="0" smtClean="0"/>
          </a:p>
          <a:p>
            <a:pPr lvl="1"/>
            <a:r>
              <a:rPr lang="pt-BR" dirty="0" smtClean="0"/>
              <a:t>Looks promissing. To be continued...</a:t>
            </a:r>
            <a:endParaRPr lang="en-US" dirty="0"/>
          </a:p>
        </p:txBody>
      </p:sp>
      <p:sp>
        <p:nvSpPr>
          <p:cNvPr id="4" name="Slide Number Placeholder 3"/>
          <p:cNvSpPr>
            <a:spLocks noGrp="1"/>
          </p:cNvSpPr>
          <p:nvPr>
            <p:ph type="sldNum" sz="quarter" idx="12"/>
          </p:nvPr>
        </p:nvSpPr>
        <p:spPr/>
        <p:txBody>
          <a:bodyPr/>
          <a:lstStyle/>
          <a:p>
            <a:fld id="{0053D2F6-0DEB-4E9F-B4C5-EE3FA34EFA31}" type="slidenum">
              <a:rPr lang="en-US" smtClean="0"/>
              <a:t>24</a:t>
            </a:fld>
            <a:endParaRPr lang="en-US"/>
          </a:p>
        </p:txBody>
      </p:sp>
    </p:spTree>
    <p:extLst>
      <p:ext uri="{BB962C8B-B14F-4D97-AF65-F5344CB8AC3E}">
        <p14:creationId xmlns:p14="http://schemas.microsoft.com/office/powerpoint/2010/main" val="3603472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Limitations</a:t>
            </a:r>
            <a:endParaRPr lang="en-US" dirty="0"/>
          </a:p>
        </p:txBody>
      </p:sp>
      <p:sp>
        <p:nvSpPr>
          <p:cNvPr id="3" name="Content Placeholder 2"/>
          <p:cNvSpPr>
            <a:spLocks noGrp="1"/>
          </p:cNvSpPr>
          <p:nvPr>
            <p:ph idx="1"/>
          </p:nvPr>
        </p:nvSpPr>
        <p:spPr/>
        <p:txBody>
          <a:bodyPr/>
          <a:lstStyle/>
          <a:p>
            <a:pPr>
              <a:lnSpc>
                <a:spcPct val="250000"/>
              </a:lnSpc>
            </a:pPr>
            <a:r>
              <a:rPr lang="pt-BR" dirty="0" smtClean="0"/>
              <a:t>Bias of Twitter data</a:t>
            </a:r>
          </a:p>
          <a:p>
            <a:pPr>
              <a:lnSpc>
                <a:spcPct val="250000"/>
              </a:lnSpc>
            </a:pPr>
            <a:r>
              <a:rPr lang="pt-BR" dirty="0" smtClean="0"/>
              <a:t>Accuracy </a:t>
            </a:r>
            <a:r>
              <a:rPr lang="pt-BR" dirty="0" smtClean="0"/>
              <a:t>of the Twitter language detector</a:t>
            </a:r>
          </a:p>
          <a:p>
            <a:pPr>
              <a:lnSpc>
                <a:spcPct val="250000"/>
              </a:lnSpc>
            </a:pPr>
            <a:r>
              <a:rPr lang="pt-BR" dirty="0" smtClean="0"/>
              <a:t>Lack </a:t>
            </a:r>
            <a:r>
              <a:rPr lang="pt-BR" dirty="0" smtClean="0"/>
              <a:t>of longitudinal data to verify the variability of language characterizations over time or during special events (e.g. Olympics)</a:t>
            </a:r>
            <a:endParaRPr lang="en-US" dirty="0"/>
          </a:p>
        </p:txBody>
      </p:sp>
      <p:sp>
        <p:nvSpPr>
          <p:cNvPr id="4" name="Slide Number Placeholder 3"/>
          <p:cNvSpPr>
            <a:spLocks noGrp="1"/>
          </p:cNvSpPr>
          <p:nvPr>
            <p:ph type="sldNum" sz="quarter" idx="12"/>
          </p:nvPr>
        </p:nvSpPr>
        <p:spPr/>
        <p:txBody>
          <a:bodyPr/>
          <a:lstStyle/>
          <a:p>
            <a:fld id="{0053D2F6-0DEB-4E9F-B4C5-EE3FA34EFA31}" type="slidenum">
              <a:rPr lang="en-US" smtClean="0"/>
              <a:t>25</a:t>
            </a:fld>
            <a:endParaRPr lang="en-US"/>
          </a:p>
        </p:txBody>
      </p:sp>
    </p:spTree>
    <p:extLst>
      <p:ext uri="{BB962C8B-B14F-4D97-AF65-F5344CB8AC3E}">
        <p14:creationId xmlns:p14="http://schemas.microsoft.com/office/powerpoint/2010/main" val="1241684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120579"/>
            <a:ext cx="7080026" cy="1828801"/>
          </a:xfrm>
        </p:spPr>
        <p:txBody>
          <a:bodyPr>
            <a:normAutofit fontScale="90000"/>
          </a:bodyPr>
          <a:lstStyle/>
          <a:p>
            <a:r>
              <a:rPr lang="en-US" dirty="0"/>
              <a:t>Sensing Language Relationships from </a:t>
            </a:r>
            <a:r>
              <a:rPr lang="en-US" dirty="0" smtClean="0"/>
              <a:t>Social </a:t>
            </a:r>
            <a:r>
              <a:rPr lang="en-US" dirty="0"/>
              <a:t>Media</a:t>
            </a:r>
          </a:p>
        </p:txBody>
      </p:sp>
      <p:sp>
        <p:nvSpPr>
          <p:cNvPr id="3" name="Subtitle 2"/>
          <p:cNvSpPr>
            <a:spLocks noGrp="1"/>
          </p:cNvSpPr>
          <p:nvPr>
            <p:ph type="subTitle" idx="1"/>
          </p:nvPr>
        </p:nvSpPr>
        <p:spPr>
          <a:xfrm>
            <a:off x="1028020" y="3104707"/>
            <a:ext cx="7080026" cy="3195321"/>
          </a:xfrm>
        </p:spPr>
        <p:txBody>
          <a:bodyPr>
            <a:normAutofit/>
          </a:bodyPr>
          <a:lstStyle/>
          <a:p>
            <a:r>
              <a:rPr lang="pt-BR" sz="3600" b="1" dirty="0" smtClean="0"/>
              <a:t>Questions?</a:t>
            </a:r>
          </a:p>
          <a:p>
            <a:r>
              <a:rPr lang="pt-BR" i="1" dirty="0" smtClean="0"/>
              <a:t>dpacheco@biocomplexlab.org</a:t>
            </a:r>
          </a:p>
          <a:p>
            <a:endParaRPr lang="pt-BR" i="1" dirty="0"/>
          </a:p>
          <a:p>
            <a:r>
              <a:rPr lang="pt-BR" i="1" dirty="0" smtClean="0"/>
              <a:t>Diogo Pacheco</a:t>
            </a:r>
            <a:r>
              <a:rPr lang="pt-BR" i="1" baseline="30000" dirty="0" smtClean="0"/>
              <a:t>1</a:t>
            </a:r>
            <a:r>
              <a:rPr lang="pt-BR" i="1" dirty="0" smtClean="0"/>
              <a:t>, Priya Saha</a:t>
            </a:r>
            <a:r>
              <a:rPr lang="pt-BR" b="1" i="1" baseline="30000" dirty="0"/>
              <a:t>1</a:t>
            </a:r>
            <a:r>
              <a:rPr lang="pt-BR" i="1" dirty="0" smtClean="0"/>
              <a:t>, Fernando B. Lima-Neto</a:t>
            </a:r>
            <a:r>
              <a:rPr lang="pt-BR" b="1" i="1" baseline="30000" dirty="0" smtClean="0"/>
              <a:t>2</a:t>
            </a:r>
            <a:r>
              <a:rPr lang="pt-BR" i="1" dirty="0" smtClean="0"/>
              <a:t>, </a:t>
            </a:r>
          </a:p>
          <a:p>
            <a:r>
              <a:rPr lang="pt-BR" i="1" dirty="0" smtClean="0"/>
              <a:t>Ronaldo Menezes</a:t>
            </a:r>
            <a:r>
              <a:rPr lang="pt-BR" b="1" i="1" baseline="30000" dirty="0"/>
              <a:t>1</a:t>
            </a:r>
            <a:endParaRPr lang="pt-BR" i="1" dirty="0"/>
          </a:p>
          <a:p>
            <a:r>
              <a:rPr lang="pt-BR" b="1" baseline="30000" dirty="0" smtClean="0"/>
              <a:t>1 </a:t>
            </a:r>
            <a:r>
              <a:rPr lang="pt-BR" dirty="0" smtClean="0"/>
              <a:t>Florida </a:t>
            </a:r>
            <a:r>
              <a:rPr lang="pt-BR" dirty="0"/>
              <a:t>Institute of </a:t>
            </a:r>
            <a:r>
              <a:rPr lang="pt-BR" dirty="0" smtClean="0"/>
              <a:t>Technology</a:t>
            </a:r>
          </a:p>
          <a:p>
            <a:r>
              <a:rPr lang="pt-BR" b="1" baseline="30000" dirty="0" smtClean="0"/>
              <a:t>2 </a:t>
            </a:r>
            <a:r>
              <a:rPr lang="pt-BR" dirty="0" smtClean="0"/>
              <a:t>University of Pernambuco</a:t>
            </a:r>
            <a:endParaRPr lang="pt-BR" dirty="0"/>
          </a:p>
          <a:p>
            <a:endParaRPr lang="en-US" dirty="0"/>
          </a:p>
        </p:txBody>
      </p:sp>
      <p:graphicFrame>
        <p:nvGraphicFramePr>
          <p:cNvPr id="4" name="Object 3"/>
          <p:cNvGraphicFramePr>
            <a:graphicFrameLocks noChangeAspect="1"/>
          </p:cNvGraphicFramePr>
          <p:nvPr>
            <p:extLst/>
          </p:nvPr>
        </p:nvGraphicFramePr>
        <p:xfrm>
          <a:off x="2990652" y="5821239"/>
          <a:ext cx="3162698" cy="844064"/>
        </p:xfrm>
        <a:graphic>
          <a:graphicData uri="http://schemas.openxmlformats.org/presentationml/2006/ole">
            <mc:AlternateContent xmlns:mc="http://schemas.openxmlformats.org/markup-compatibility/2006">
              <mc:Choice xmlns:v="urn:schemas-microsoft-com:vml" Requires="v">
                <p:oleObj spid="_x0000_s6155" name="Acrobat Document" r:id="rId3" imgW="5924285" imgH="1581120" progId="AcroExch.Document.11">
                  <p:embed/>
                </p:oleObj>
              </mc:Choice>
              <mc:Fallback>
                <p:oleObj name="Acrobat Document" r:id="rId3" imgW="5924285" imgH="1581120" progId="AcroExch.Document.11">
                  <p:embed/>
                  <p:pic>
                    <p:nvPicPr>
                      <p:cNvPr id="0" name=""/>
                      <p:cNvPicPr/>
                      <p:nvPr/>
                    </p:nvPicPr>
                    <p:blipFill>
                      <a:blip r:embed="rId4"/>
                      <a:stretch>
                        <a:fillRect/>
                      </a:stretch>
                    </p:blipFill>
                    <p:spPr>
                      <a:xfrm>
                        <a:off x="2990652" y="5821239"/>
                        <a:ext cx="3162698" cy="844064"/>
                      </a:xfrm>
                      <a:prstGeom prst="rect">
                        <a:avLst/>
                      </a:prstGeom>
                    </p:spPr>
                  </p:pic>
                </p:oleObj>
              </mc:Fallback>
            </mc:AlternateContent>
          </a:graphicData>
        </a:graphic>
      </p:graphicFrame>
      <p:pic>
        <p:nvPicPr>
          <p:cNvPr id="5" name="Picture 5" descr="Image result for biocomplex l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622" y="107461"/>
            <a:ext cx="1360610" cy="136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99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Extra Slides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27</a:t>
            </a:fld>
            <a:endParaRPr lang="en-US"/>
          </a:p>
        </p:txBody>
      </p:sp>
    </p:spTree>
    <p:extLst>
      <p:ext uri="{BB962C8B-B14F-4D97-AF65-F5344CB8AC3E}">
        <p14:creationId xmlns:p14="http://schemas.microsoft.com/office/powerpoint/2010/main" val="3466302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Twitter Datasets</a:t>
            </a:r>
            <a:endParaRPr lang="en-US" dirty="0"/>
          </a:p>
        </p:txBody>
      </p:sp>
      <p:sp>
        <p:nvSpPr>
          <p:cNvPr id="3" name="Slide Number Placeholder 2"/>
          <p:cNvSpPr>
            <a:spLocks noGrp="1"/>
          </p:cNvSpPr>
          <p:nvPr>
            <p:ph type="sldNum" sz="quarter" idx="12"/>
          </p:nvPr>
        </p:nvSpPr>
        <p:spPr/>
        <p:txBody>
          <a:bodyPr/>
          <a:lstStyle/>
          <a:p>
            <a:fld id="{0053D2F6-0DEB-4E9F-B4C5-EE3FA34EFA31}" type="slidenum">
              <a:rPr lang="en-US" smtClean="0"/>
              <a:t>28</a:t>
            </a:fld>
            <a:endParaRPr lang="en-US"/>
          </a:p>
        </p:txBody>
      </p:sp>
      <p:pic>
        <p:nvPicPr>
          <p:cNvPr id="6" name="Content Placeholder 5"/>
          <p:cNvPicPr>
            <a:picLocks noGrp="1" noChangeAspect="1"/>
          </p:cNvPicPr>
          <p:nvPr>
            <p:ph idx="1"/>
          </p:nvPr>
        </p:nvPicPr>
        <p:blipFill>
          <a:blip r:embed="rId3"/>
          <a:stretch>
            <a:fillRect/>
          </a:stretch>
        </p:blipFill>
        <p:spPr>
          <a:xfrm>
            <a:off x="148643" y="2221315"/>
            <a:ext cx="8832070" cy="3215749"/>
          </a:xfrm>
          <a:prstGeom prst="rect">
            <a:avLst/>
          </a:prstGeom>
        </p:spPr>
      </p:pic>
    </p:spTree>
    <p:extLst>
      <p:ext uri="{BB962C8B-B14F-4D97-AF65-F5344CB8AC3E}">
        <p14:creationId xmlns:p14="http://schemas.microsoft.com/office/powerpoint/2010/main" val="383799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Datasets Collection Process</a:t>
            </a:r>
            <a:endParaRPr lang="en-US" dirty="0"/>
          </a:p>
        </p:txBody>
      </p:sp>
      <p:sp>
        <p:nvSpPr>
          <p:cNvPr id="3" name="Content Placeholder 2"/>
          <p:cNvSpPr>
            <a:spLocks noGrp="1"/>
          </p:cNvSpPr>
          <p:nvPr>
            <p:ph idx="1"/>
          </p:nvPr>
        </p:nvSpPr>
        <p:spPr>
          <a:xfrm>
            <a:off x="685346" y="1646725"/>
            <a:ext cx="7765322" cy="4058751"/>
          </a:xfrm>
        </p:spPr>
        <p:txBody>
          <a:bodyPr>
            <a:noAutofit/>
          </a:bodyPr>
          <a:lstStyle/>
          <a:p>
            <a:r>
              <a:rPr lang="en-US" sz="1050" dirty="0"/>
              <a:t>2016 Olympic Games - It refers to the 2016 Summer Olympic Games hosted in Brazil with more than 11,000 athletes from 207 countries. We tracked the 107 languages available in Google Translator, by October 2016, using the translations for the word "</a:t>
            </a:r>
            <a:r>
              <a:rPr lang="en-US" sz="1050" dirty="0" err="1"/>
              <a:t>olympics</a:t>
            </a:r>
            <a:r>
              <a:rPr lang="en-US" sz="1050" dirty="0"/>
              <a:t>"; since some languages present the same spelling, the dataset is formed based on the set of the 64 different spelling forms. </a:t>
            </a:r>
            <a:endParaRPr lang="en-US" sz="1050" dirty="0" smtClean="0"/>
          </a:p>
          <a:p>
            <a:r>
              <a:rPr lang="en-US" sz="1050" dirty="0" smtClean="0"/>
              <a:t>G-20 </a:t>
            </a:r>
            <a:r>
              <a:rPr lang="en-US" sz="1050" dirty="0"/>
              <a:t>- We tracked the last name of the leaders of the Group of Twenty (G-20) in 2014: Zuma, Kirchner, </a:t>
            </a:r>
            <a:r>
              <a:rPr lang="en-US" sz="1050" dirty="0" err="1"/>
              <a:t>Roussef</a:t>
            </a:r>
            <a:r>
              <a:rPr lang="en-US" sz="1050" dirty="0"/>
              <a:t>, Pena Nieto, Harper, Obama, Jinping, Noda, Myung-</a:t>
            </a:r>
            <a:r>
              <a:rPr lang="en-US" sz="1050" dirty="0" err="1"/>
              <a:t>bak</a:t>
            </a:r>
            <a:r>
              <a:rPr lang="en-US" sz="1050" dirty="0"/>
              <a:t>, Singh, </a:t>
            </a:r>
            <a:r>
              <a:rPr lang="en-US" sz="1050" dirty="0" err="1"/>
              <a:t>Yudhoyono</a:t>
            </a:r>
            <a:r>
              <a:rPr lang="en-US" sz="1050" dirty="0"/>
              <a:t>, Abdullah, Erdogan, Merkel, Hollande, Renzi, Putin, Cameron, and Gillard.</a:t>
            </a:r>
          </a:p>
          <a:p>
            <a:r>
              <a:rPr lang="en-US" sz="1050" dirty="0" smtClean="0"/>
              <a:t>2015 </a:t>
            </a:r>
            <a:r>
              <a:rPr lang="en-US" sz="1050" dirty="0" err="1"/>
              <a:t>Womens</a:t>
            </a:r>
            <a:r>
              <a:rPr lang="en-US" sz="1050" dirty="0"/>
              <a:t>' World Cup &amp; America Cup - It refers to these two co-occurring football competitions in 2015, the former hosted in Canada and the later hosted in Chile. We tracked the 3-letter </a:t>
            </a:r>
            <a:r>
              <a:rPr lang="en-US" sz="1050" dirty="0" err="1"/>
              <a:t>hashflags</a:t>
            </a:r>
            <a:r>
              <a:rPr lang="en-US" sz="1050" dirty="0"/>
              <a:t> and Twitter official accounts from the 31 competing national squads. Brazil, USA, China, Nigeria, Ecuador, Canada, Thailand, France, England, Cameroon, Côte d'Ivoire, Switzerland, Spain, Colombia, Costa Rica, Sweden, Norway, Mexico, Australia, Japan, Korea, New Zealand, Germany, Argentina, Bolivia, Chile, Jamaica, Paraguay, Peru, Uruguay, and Venezuela.</a:t>
            </a:r>
          </a:p>
          <a:p>
            <a:r>
              <a:rPr lang="en-US" sz="1050" dirty="0" smtClean="0"/>
              <a:t>2014 </a:t>
            </a:r>
            <a:r>
              <a:rPr lang="en-US" sz="1050" dirty="0"/>
              <a:t>FIFA World Cup - It refers to the most popular sport event in the world, hosted in Brazil. We tracked the 32 nation squads' 3-letter </a:t>
            </a:r>
            <a:r>
              <a:rPr lang="en-US" sz="1050" dirty="0" err="1"/>
              <a:t>hashflags</a:t>
            </a:r>
            <a:r>
              <a:rPr lang="en-US" sz="1050" dirty="0"/>
              <a:t>. Algeria, Cameroon, Côte d'Ivoire, Ghana, Nigeria, Australia, Iran, Japan, Korea Republic, Belgium, Bosnia and Herzegovina, Croatia, England, France, Germany, Greece, Italy, Netherlands, Portugal, Russia, Spain, Switzerland, Costa Rica, Honduras, Mexico, USA, Argentina, Brazil, Chile, Colombia, Ecuador, and Uruguay.</a:t>
            </a:r>
          </a:p>
          <a:p>
            <a:r>
              <a:rPr lang="en-US" sz="1050" dirty="0" smtClean="0"/>
              <a:t>2016 </a:t>
            </a:r>
            <a:r>
              <a:rPr lang="en-US" sz="1050" dirty="0"/>
              <a:t>UEFA Euro - It refers to the football event hosted in France. We tracked the 32 nation squads' 3-letter </a:t>
            </a:r>
            <a:r>
              <a:rPr lang="en-US" sz="1050" dirty="0" err="1"/>
              <a:t>hashflags</a:t>
            </a:r>
            <a:r>
              <a:rPr lang="en-US" sz="1050" dirty="0"/>
              <a:t>. Albania, Austria, Belgium, Croatia, Czech Republic, England, France, Germany, Hungary, Iceland, Italy, Northern Ireland, Poland, Portugal, Republic of Ireland, Romania, Russia, Slovakia, Spain, Sweden, Switzerland, Turkey, Ukraine, and Wales.</a:t>
            </a:r>
          </a:p>
          <a:p>
            <a:r>
              <a:rPr lang="en-US" sz="1050" dirty="0" smtClean="0"/>
              <a:t>The </a:t>
            </a:r>
            <a:r>
              <a:rPr lang="en-US" sz="1050" dirty="0"/>
              <a:t>United Kingdom - These are tweets collected using the bounding box of the United Kingdom, which encompasses four countries: England, Scotland, Wales, and Northern Ireland.</a:t>
            </a:r>
          </a:p>
          <a:p>
            <a:r>
              <a:rPr lang="en-US" sz="1050" dirty="0" smtClean="0"/>
              <a:t>South </a:t>
            </a:r>
            <a:r>
              <a:rPr lang="en-US" sz="1050" dirty="0"/>
              <a:t>America - These are tweets collected using a bounding box of Brazil, which encompasses most areas  and countries of South America, except Ecuador.</a:t>
            </a:r>
          </a:p>
          <a:p>
            <a:r>
              <a:rPr lang="en-US" sz="1050" dirty="0" smtClean="0"/>
              <a:t>New </a:t>
            </a:r>
            <a:r>
              <a:rPr lang="en-US" sz="1050" dirty="0"/>
              <a:t>York City, Paris, San Francisco, Tokyo, and Hong Kong - These are geo-tagged tweets within the bounding box of the city.</a:t>
            </a:r>
          </a:p>
        </p:txBody>
      </p:sp>
      <p:sp>
        <p:nvSpPr>
          <p:cNvPr id="4" name="Slide Number Placeholder 3"/>
          <p:cNvSpPr>
            <a:spLocks noGrp="1"/>
          </p:cNvSpPr>
          <p:nvPr>
            <p:ph type="sldNum" sz="quarter" idx="12"/>
          </p:nvPr>
        </p:nvSpPr>
        <p:spPr/>
        <p:txBody>
          <a:bodyPr/>
          <a:lstStyle/>
          <a:p>
            <a:fld id="{0053D2F6-0DEB-4E9F-B4C5-EE3FA34EFA31}" type="slidenum">
              <a:rPr lang="en-US" smtClean="0"/>
              <a:t>29</a:t>
            </a:fld>
            <a:endParaRPr lang="en-US"/>
          </a:p>
        </p:txBody>
      </p:sp>
    </p:spTree>
    <p:extLst>
      <p:ext uri="{BB962C8B-B14F-4D97-AF65-F5344CB8AC3E}">
        <p14:creationId xmlns:p14="http://schemas.microsoft.com/office/powerpoint/2010/main" val="2005219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Datasets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3</a:t>
            </a:fld>
            <a:endParaRPr lang="en-US"/>
          </a:p>
        </p:txBody>
      </p:sp>
    </p:spTree>
    <p:extLst>
      <p:ext uri="{BB962C8B-B14F-4D97-AF65-F5344CB8AC3E}">
        <p14:creationId xmlns:p14="http://schemas.microsoft.com/office/powerpoint/2010/main" val="3382860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“Olympics” Translations</a:t>
            </a:r>
            <a:endParaRPr lang="en-US" dirty="0"/>
          </a:p>
        </p:txBody>
      </p:sp>
      <p:pic>
        <p:nvPicPr>
          <p:cNvPr id="4" name="Content Placeholder 3"/>
          <p:cNvPicPr>
            <a:picLocks noGrp="1" noChangeAspect="1"/>
          </p:cNvPicPr>
          <p:nvPr>
            <p:ph idx="1"/>
          </p:nvPr>
        </p:nvPicPr>
        <p:blipFill>
          <a:blip r:embed="rId2"/>
          <a:stretch>
            <a:fillRect/>
          </a:stretch>
        </p:blipFill>
        <p:spPr>
          <a:xfrm>
            <a:off x="236630" y="2654619"/>
            <a:ext cx="8662754" cy="1641156"/>
          </a:xfrm>
          <a:prstGeom prst="rect">
            <a:avLst/>
          </a:prstGeom>
        </p:spPr>
      </p:pic>
      <p:sp>
        <p:nvSpPr>
          <p:cNvPr id="3" name="Slide Number Placeholder 2"/>
          <p:cNvSpPr>
            <a:spLocks noGrp="1"/>
          </p:cNvSpPr>
          <p:nvPr>
            <p:ph type="sldNum" sz="quarter" idx="12"/>
          </p:nvPr>
        </p:nvSpPr>
        <p:spPr/>
        <p:txBody>
          <a:bodyPr/>
          <a:lstStyle/>
          <a:p>
            <a:fld id="{0053D2F6-0DEB-4E9F-B4C5-EE3FA34EFA31}" type="slidenum">
              <a:rPr lang="en-US" smtClean="0"/>
              <a:t>30</a:t>
            </a:fld>
            <a:endParaRPr lang="en-US"/>
          </a:p>
        </p:txBody>
      </p:sp>
    </p:spTree>
    <p:extLst>
      <p:ext uri="{BB962C8B-B14F-4D97-AF65-F5344CB8AC3E}">
        <p14:creationId xmlns:p14="http://schemas.microsoft.com/office/powerpoint/2010/main" val="3391347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Network Centralities</a:t>
            </a:r>
            <a:endParaRPr lang="en-US" dirty="0"/>
          </a:p>
        </p:txBody>
      </p:sp>
      <p:pic>
        <p:nvPicPr>
          <p:cNvPr id="4" name="Content Placeholder 3"/>
          <p:cNvPicPr>
            <a:picLocks noGrp="1" noChangeAspect="1"/>
          </p:cNvPicPr>
          <p:nvPr>
            <p:ph idx="1"/>
          </p:nvPr>
        </p:nvPicPr>
        <p:blipFill>
          <a:blip r:embed="rId3"/>
          <a:stretch>
            <a:fillRect/>
          </a:stretch>
        </p:blipFill>
        <p:spPr>
          <a:xfrm>
            <a:off x="628650" y="2246226"/>
            <a:ext cx="7886700" cy="3510136"/>
          </a:xfrm>
          <a:prstGeom prst="rect">
            <a:avLst/>
          </a:prstGeom>
        </p:spPr>
      </p:pic>
      <p:sp>
        <p:nvSpPr>
          <p:cNvPr id="3" name="Slide Number Placeholder 2"/>
          <p:cNvSpPr>
            <a:spLocks noGrp="1"/>
          </p:cNvSpPr>
          <p:nvPr>
            <p:ph type="sldNum" sz="quarter" idx="12"/>
          </p:nvPr>
        </p:nvSpPr>
        <p:spPr/>
        <p:txBody>
          <a:bodyPr/>
          <a:lstStyle/>
          <a:p>
            <a:fld id="{0053D2F6-0DEB-4E9F-B4C5-EE3FA34EFA31}" type="slidenum">
              <a:rPr lang="en-US" smtClean="0"/>
              <a:t>31</a:t>
            </a:fld>
            <a:endParaRPr lang="en-US"/>
          </a:p>
        </p:txBody>
      </p:sp>
    </p:spTree>
    <p:extLst>
      <p:ext uri="{BB962C8B-B14F-4D97-AF65-F5344CB8AC3E}">
        <p14:creationId xmlns:p14="http://schemas.microsoft.com/office/powerpoint/2010/main" val="837345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Twitter Datasets</a:t>
            </a:r>
            <a:endParaRPr lang="en-US" dirty="0"/>
          </a:p>
        </p:txBody>
      </p:sp>
      <p:sp>
        <p:nvSpPr>
          <p:cNvPr id="3" name="Slide Number Placeholder 2"/>
          <p:cNvSpPr>
            <a:spLocks noGrp="1"/>
          </p:cNvSpPr>
          <p:nvPr>
            <p:ph type="sldNum" sz="quarter" idx="12"/>
          </p:nvPr>
        </p:nvSpPr>
        <p:spPr/>
        <p:txBody>
          <a:bodyPr/>
          <a:lstStyle/>
          <a:p>
            <a:fld id="{0053D2F6-0DEB-4E9F-B4C5-EE3FA34EFA31}" type="slidenum">
              <a:rPr lang="en-US" smtClean="0"/>
              <a:t>4</a:t>
            </a:fld>
            <a:endParaRPr lang="en-US"/>
          </a:p>
        </p:txBody>
      </p:sp>
      <p:pic>
        <p:nvPicPr>
          <p:cNvPr id="6" name="Content Placeholder 5"/>
          <p:cNvPicPr>
            <a:picLocks noGrp="1" noChangeAspect="1"/>
          </p:cNvPicPr>
          <p:nvPr>
            <p:ph idx="1"/>
          </p:nvPr>
        </p:nvPicPr>
        <p:blipFill>
          <a:blip r:embed="rId3"/>
          <a:stretch>
            <a:fillRect/>
          </a:stretch>
        </p:blipFill>
        <p:spPr>
          <a:xfrm>
            <a:off x="1567224" y="1847851"/>
            <a:ext cx="6532066" cy="4351338"/>
          </a:xfrm>
          <a:prstGeom prst="rect">
            <a:avLst/>
          </a:prstGeom>
        </p:spPr>
      </p:pic>
      <p:sp>
        <p:nvSpPr>
          <p:cNvPr id="7" name="Rounded Rectangle 6"/>
          <p:cNvSpPr/>
          <p:nvPr/>
        </p:nvSpPr>
        <p:spPr>
          <a:xfrm>
            <a:off x="628650" y="2398033"/>
            <a:ext cx="7470640" cy="1518557"/>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28650" y="4526191"/>
            <a:ext cx="7470640" cy="1518557"/>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8650" y="3942104"/>
            <a:ext cx="7470640" cy="550523"/>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8059" y="2972645"/>
            <a:ext cx="929165" cy="369332"/>
          </a:xfrm>
          <a:prstGeom prst="rect">
            <a:avLst/>
          </a:prstGeom>
          <a:noFill/>
        </p:spPr>
        <p:txBody>
          <a:bodyPr wrap="none" rtlCol="0">
            <a:spAutoFit/>
          </a:bodyPr>
          <a:lstStyle/>
          <a:p>
            <a:r>
              <a:rPr lang="pt-BR" dirty="0" smtClean="0"/>
              <a:t>GLOBAL</a:t>
            </a:r>
            <a:endParaRPr lang="en-US" dirty="0"/>
          </a:p>
        </p:txBody>
      </p:sp>
      <p:sp>
        <p:nvSpPr>
          <p:cNvPr id="11" name="TextBox 10"/>
          <p:cNvSpPr txBox="1"/>
          <p:nvPr/>
        </p:nvSpPr>
        <p:spPr>
          <a:xfrm>
            <a:off x="628650" y="4051526"/>
            <a:ext cx="1100942" cy="369332"/>
          </a:xfrm>
          <a:prstGeom prst="rect">
            <a:avLst/>
          </a:prstGeom>
          <a:noFill/>
        </p:spPr>
        <p:txBody>
          <a:bodyPr wrap="none" rtlCol="0">
            <a:spAutoFit/>
          </a:bodyPr>
          <a:lstStyle/>
          <a:p>
            <a:r>
              <a:rPr lang="pt-BR" dirty="0" smtClean="0"/>
              <a:t>COUNTRY</a:t>
            </a:r>
            <a:endParaRPr lang="en-US" dirty="0"/>
          </a:p>
        </p:txBody>
      </p:sp>
      <p:sp>
        <p:nvSpPr>
          <p:cNvPr id="12" name="TextBox 11"/>
          <p:cNvSpPr txBox="1"/>
          <p:nvPr/>
        </p:nvSpPr>
        <p:spPr>
          <a:xfrm>
            <a:off x="638059" y="5100803"/>
            <a:ext cx="590226" cy="369332"/>
          </a:xfrm>
          <a:prstGeom prst="rect">
            <a:avLst/>
          </a:prstGeom>
          <a:noFill/>
        </p:spPr>
        <p:txBody>
          <a:bodyPr wrap="none" rtlCol="0">
            <a:spAutoFit/>
          </a:bodyPr>
          <a:lstStyle/>
          <a:p>
            <a:r>
              <a:rPr lang="pt-BR" dirty="0" smtClean="0"/>
              <a:t>CITY</a:t>
            </a:r>
            <a:endParaRPr lang="en-US" dirty="0"/>
          </a:p>
        </p:txBody>
      </p:sp>
    </p:spTree>
    <p:extLst>
      <p:ext uri="{BB962C8B-B14F-4D97-AF65-F5344CB8AC3E}">
        <p14:creationId xmlns:p14="http://schemas.microsoft.com/office/powerpoint/2010/main" val="2012006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Comparing Datasets of Distinct Locality Levels</a:t>
            </a:r>
            <a:endParaRPr lang="en-US" dirty="0"/>
          </a:p>
        </p:txBody>
      </p:sp>
      <p:pic>
        <p:nvPicPr>
          <p:cNvPr id="4" name="Content Placeholder 3"/>
          <p:cNvPicPr>
            <a:picLocks noGrp="1" noChangeAspect="1"/>
          </p:cNvPicPr>
          <p:nvPr>
            <p:ph idx="1"/>
          </p:nvPr>
        </p:nvPicPr>
        <p:blipFill>
          <a:blip r:embed="rId3"/>
          <a:stretch>
            <a:fillRect/>
          </a:stretch>
        </p:blipFill>
        <p:spPr>
          <a:xfrm>
            <a:off x="628650" y="2048524"/>
            <a:ext cx="7886700" cy="3905540"/>
          </a:xfrm>
          <a:prstGeom prst="rect">
            <a:avLst/>
          </a:prstGeom>
        </p:spPr>
      </p:pic>
      <p:sp>
        <p:nvSpPr>
          <p:cNvPr id="3" name="Slide Number Placeholder 2"/>
          <p:cNvSpPr>
            <a:spLocks noGrp="1"/>
          </p:cNvSpPr>
          <p:nvPr>
            <p:ph type="sldNum" sz="quarter" idx="12"/>
          </p:nvPr>
        </p:nvSpPr>
        <p:spPr/>
        <p:txBody>
          <a:bodyPr/>
          <a:lstStyle/>
          <a:p>
            <a:fld id="{0053D2F6-0DEB-4E9F-B4C5-EE3FA34EFA31}" type="slidenum">
              <a:rPr lang="en-US" smtClean="0"/>
              <a:t>5</a:t>
            </a:fld>
            <a:endParaRPr lang="en-US"/>
          </a:p>
        </p:txBody>
      </p:sp>
      <p:sp>
        <p:nvSpPr>
          <p:cNvPr id="5" name="Rounded Rectangle 4"/>
          <p:cNvSpPr/>
          <p:nvPr/>
        </p:nvSpPr>
        <p:spPr>
          <a:xfrm>
            <a:off x="628650" y="2147207"/>
            <a:ext cx="212271" cy="1600200"/>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303814" y="2147207"/>
            <a:ext cx="212271" cy="1600200"/>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03470" y="2147207"/>
            <a:ext cx="212271" cy="1600200"/>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8649" y="4105242"/>
            <a:ext cx="212271" cy="1664186"/>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303813" y="4169228"/>
            <a:ext cx="212271" cy="1600200"/>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03470" y="4169228"/>
            <a:ext cx="212271" cy="1600200"/>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22564" y="3780064"/>
            <a:ext cx="2147207" cy="155123"/>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581399" y="3780063"/>
            <a:ext cx="2147207" cy="155123"/>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308270" y="3767817"/>
            <a:ext cx="2147207" cy="155123"/>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48416" y="5792039"/>
            <a:ext cx="2147207" cy="155123"/>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07251" y="5792038"/>
            <a:ext cx="2147207" cy="155123"/>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34122" y="5779792"/>
            <a:ext cx="2147207" cy="155123"/>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471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Locality Effect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87414" y="1382234"/>
            <a:ext cx="5230074" cy="5230074"/>
          </a:xfrm>
        </p:spPr>
      </p:pic>
      <p:sp>
        <p:nvSpPr>
          <p:cNvPr id="3" name="Slide Number Placeholder 2"/>
          <p:cNvSpPr>
            <a:spLocks noGrp="1"/>
          </p:cNvSpPr>
          <p:nvPr>
            <p:ph type="sldNum" sz="quarter" idx="12"/>
          </p:nvPr>
        </p:nvSpPr>
        <p:spPr/>
        <p:txBody>
          <a:bodyPr/>
          <a:lstStyle/>
          <a:p>
            <a:fld id="{0053D2F6-0DEB-4E9F-B4C5-EE3FA34EFA31}" type="slidenum">
              <a:rPr lang="en-US" smtClean="0"/>
              <a:t>6</a:t>
            </a:fld>
            <a:endParaRPr lang="en-US"/>
          </a:p>
        </p:txBody>
      </p:sp>
      <p:sp>
        <p:nvSpPr>
          <p:cNvPr id="5" name="Rounded Rectangle 4"/>
          <p:cNvSpPr/>
          <p:nvPr/>
        </p:nvSpPr>
        <p:spPr>
          <a:xfrm>
            <a:off x="1836964" y="3462219"/>
            <a:ext cx="1722665" cy="1166931"/>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1836964" y="1752572"/>
            <a:ext cx="1722665" cy="1181413"/>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836964" y="2975367"/>
            <a:ext cx="1722665" cy="445470"/>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836964" y="4835950"/>
            <a:ext cx="1722665" cy="161218"/>
          </a:xfrm>
          <a:prstGeom prst="round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36963" y="5093947"/>
            <a:ext cx="1722665" cy="156311"/>
          </a:xfrm>
          <a:prstGeom prst="roundRect">
            <a:avLst/>
          </a:prstGeom>
          <a:gradFill flip="none" rotWithShape="1">
            <a:gsLst>
              <a:gs pos="0">
                <a:schemeClr val="accent1">
                  <a:alpha val="20000"/>
                </a:schemeClr>
              </a:gs>
              <a:gs pos="100000">
                <a:schemeClr val="accent6">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836962" y="5565649"/>
            <a:ext cx="1722665" cy="161218"/>
          </a:xfrm>
          <a:prstGeom prst="roundRect">
            <a:avLst/>
          </a:prstGeom>
          <a:solidFill>
            <a:schemeClr val="accent6">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36962" y="6042258"/>
            <a:ext cx="1722665" cy="161218"/>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36961" y="5814747"/>
            <a:ext cx="1722665" cy="156311"/>
          </a:xfrm>
          <a:prstGeom prst="roundRect">
            <a:avLst/>
          </a:prstGeom>
          <a:gradFill flip="none" rotWithShape="1">
            <a:gsLst>
              <a:gs pos="0">
                <a:srgbClr val="92D050">
                  <a:alpha val="30000"/>
                </a:srgbClr>
              </a:gs>
              <a:gs pos="100000">
                <a:srgbClr val="FF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36960" y="5333404"/>
            <a:ext cx="1722665" cy="156311"/>
          </a:xfrm>
          <a:prstGeom prst="roundRect">
            <a:avLst/>
          </a:prstGeom>
          <a:gradFill flip="none" rotWithShape="1">
            <a:gsLst>
              <a:gs pos="0">
                <a:schemeClr val="accent1">
                  <a:alpha val="20000"/>
                </a:schemeClr>
              </a:gs>
              <a:gs pos="100000">
                <a:srgbClr val="FF0000">
                  <a:alpha val="4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806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Characterizing Users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7</a:t>
            </a:fld>
            <a:endParaRPr lang="en-US"/>
          </a:p>
        </p:txBody>
      </p:sp>
    </p:spTree>
    <p:extLst>
      <p:ext uri="{BB962C8B-B14F-4D97-AF65-F5344CB8AC3E}">
        <p14:creationId xmlns:p14="http://schemas.microsoft.com/office/powerpoint/2010/main" val="435971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Characterizing Users</a:t>
            </a:r>
            <a:endParaRPr lang="en-US" dirty="0"/>
          </a:p>
        </p:txBody>
      </p:sp>
      <p:pic>
        <p:nvPicPr>
          <p:cNvPr id="10" name="Content Placeholder 9"/>
          <p:cNvPicPr>
            <a:picLocks noGrp="1" noChangeAspect="1"/>
          </p:cNvPicPr>
          <p:nvPr>
            <p:ph idx="1"/>
          </p:nvPr>
        </p:nvPicPr>
        <p:blipFill>
          <a:blip r:embed="rId2"/>
          <a:stretch>
            <a:fillRect/>
          </a:stretch>
        </p:blipFill>
        <p:spPr>
          <a:xfrm>
            <a:off x="6087879" y="1922039"/>
            <a:ext cx="2978101" cy="2927547"/>
          </a:xfrm>
          <a:prstGeom prst="rect">
            <a:avLst/>
          </a:prstGeom>
        </p:spPr>
      </p:pic>
      <p:sp>
        <p:nvSpPr>
          <p:cNvPr id="4" name="Slide Number Placeholder 3"/>
          <p:cNvSpPr>
            <a:spLocks noGrp="1"/>
          </p:cNvSpPr>
          <p:nvPr>
            <p:ph type="sldNum" sz="quarter" idx="12"/>
          </p:nvPr>
        </p:nvSpPr>
        <p:spPr/>
        <p:txBody>
          <a:bodyPr/>
          <a:lstStyle/>
          <a:p>
            <a:fld id="{596280CA-828F-47A8-A58A-D2D78970D322}" type="slidenum">
              <a:rPr lang="en-US" smtClean="0"/>
              <a:t>8</a:t>
            </a:fld>
            <a:endParaRPr lang="en-US"/>
          </a:p>
        </p:txBody>
      </p:sp>
      <p:pic>
        <p:nvPicPr>
          <p:cNvPr id="6" name="Picture 5"/>
          <p:cNvPicPr>
            <a:picLocks noChangeAspect="1"/>
          </p:cNvPicPr>
          <p:nvPr/>
        </p:nvPicPr>
        <p:blipFill>
          <a:blip r:embed="rId3"/>
          <a:stretch>
            <a:fillRect/>
          </a:stretch>
        </p:blipFill>
        <p:spPr>
          <a:xfrm>
            <a:off x="104281" y="1922039"/>
            <a:ext cx="2966151" cy="1743184"/>
          </a:xfrm>
          <a:prstGeom prst="rect">
            <a:avLst/>
          </a:prstGeom>
        </p:spPr>
      </p:pic>
      <p:pic>
        <p:nvPicPr>
          <p:cNvPr id="7" name="Picture 6"/>
          <p:cNvPicPr>
            <a:picLocks noChangeAspect="1"/>
          </p:cNvPicPr>
          <p:nvPr/>
        </p:nvPicPr>
        <p:blipFill>
          <a:blip r:embed="rId4"/>
          <a:stretch>
            <a:fillRect/>
          </a:stretch>
        </p:blipFill>
        <p:spPr>
          <a:xfrm>
            <a:off x="6121715" y="4691099"/>
            <a:ext cx="2944266" cy="1180420"/>
          </a:xfrm>
          <a:prstGeom prst="rect">
            <a:avLst/>
          </a:prstGeom>
        </p:spPr>
      </p:pic>
      <p:pic>
        <p:nvPicPr>
          <p:cNvPr id="8" name="Picture 7"/>
          <p:cNvPicPr>
            <a:picLocks noChangeAspect="1"/>
          </p:cNvPicPr>
          <p:nvPr/>
        </p:nvPicPr>
        <p:blipFill>
          <a:blip r:embed="rId5"/>
          <a:stretch>
            <a:fillRect/>
          </a:stretch>
        </p:blipFill>
        <p:spPr>
          <a:xfrm>
            <a:off x="3103607" y="1922039"/>
            <a:ext cx="2951758" cy="1442463"/>
          </a:xfrm>
          <a:prstGeom prst="rect">
            <a:avLst/>
          </a:prstGeom>
        </p:spPr>
      </p:pic>
      <p:pic>
        <p:nvPicPr>
          <p:cNvPr id="9" name="Picture 8"/>
          <p:cNvPicPr>
            <a:picLocks noChangeAspect="1"/>
          </p:cNvPicPr>
          <p:nvPr/>
        </p:nvPicPr>
        <p:blipFill>
          <a:blip r:embed="rId6"/>
          <a:stretch>
            <a:fillRect/>
          </a:stretch>
        </p:blipFill>
        <p:spPr>
          <a:xfrm>
            <a:off x="120868" y="3137832"/>
            <a:ext cx="2966151" cy="2253178"/>
          </a:xfrm>
          <a:prstGeom prst="rect">
            <a:avLst/>
          </a:prstGeom>
        </p:spPr>
      </p:pic>
      <p:pic>
        <p:nvPicPr>
          <p:cNvPr id="11" name="Picture 10"/>
          <p:cNvPicPr>
            <a:picLocks noChangeAspect="1"/>
          </p:cNvPicPr>
          <p:nvPr/>
        </p:nvPicPr>
        <p:blipFill>
          <a:blip r:embed="rId7"/>
          <a:stretch>
            <a:fillRect/>
          </a:stretch>
        </p:blipFill>
        <p:spPr>
          <a:xfrm>
            <a:off x="128861" y="4486090"/>
            <a:ext cx="2950163" cy="2235386"/>
          </a:xfrm>
          <a:prstGeom prst="rect">
            <a:avLst/>
          </a:prstGeom>
        </p:spPr>
      </p:pic>
      <p:pic>
        <p:nvPicPr>
          <p:cNvPr id="16" name="Picture 15"/>
          <p:cNvPicPr>
            <a:picLocks noChangeAspect="1"/>
          </p:cNvPicPr>
          <p:nvPr/>
        </p:nvPicPr>
        <p:blipFill>
          <a:blip r:embed="rId8"/>
          <a:stretch>
            <a:fillRect/>
          </a:stretch>
        </p:blipFill>
        <p:spPr>
          <a:xfrm>
            <a:off x="3158492" y="4289716"/>
            <a:ext cx="2858575" cy="198318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9167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7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750"/>
                            </p:stCondLst>
                            <p:childTnLst>
                              <p:par>
                                <p:cTn id="11" presetID="1" presetClass="entr" presetSubtype="0" fill="hold" nodeType="afterEffect">
                                  <p:stCondLst>
                                    <p:cond delay="17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75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250"/>
                            </p:stCondLst>
                            <p:childTnLst>
                              <p:par>
                                <p:cTn id="17" presetID="1" presetClass="entr" presetSubtype="0" fill="hold" nodeType="afterEffect">
                                  <p:stCondLst>
                                    <p:cond delay="17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nodeType="afterEffect">
                                  <p:stCondLst>
                                    <p:cond delay="175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8750"/>
                            </p:stCondLst>
                            <p:childTnLst>
                              <p:par>
                                <p:cTn id="23" presetID="10" presetClass="entr" presetSubtype="0" fill="hold" nodeType="afterEffect">
                                  <p:stCondLst>
                                    <p:cond delay="1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Language Characterizations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053D2F6-0DEB-4E9F-B4C5-EE3FA34EFA31}" type="slidenum">
              <a:rPr lang="en-US" smtClean="0"/>
              <a:t>9</a:t>
            </a:fld>
            <a:endParaRPr lang="en-US"/>
          </a:p>
        </p:txBody>
      </p:sp>
    </p:spTree>
    <p:extLst>
      <p:ext uri="{BB962C8B-B14F-4D97-AF65-F5344CB8AC3E}">
        <p14:creationId xmlns:p14="http://schemas.microsoft.com/office/powerpoint/2010/main" val="2409739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2336</TotalTime>
  <Words>1470</Words>
  <Application>Microsoft Office PowerPoint</Application>
  <PresentationFormat>On-screen Show (4:3)</PresentationFormat>
  <Paragraphs>127</Paragraphs>
  <Slides>31</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Calibri Light</vt:lpstr>
      <vt:lpstr>Office Theme</vt:lpstr>
      <vt:lpstr>Acrobat Document</vt:lpstr>
      <vt:lpstr>Sensing Language Relationships from Social Media</vt:lpstr>
      <vt:lpstr>Motivation</vt:lpstr>
      <vt:lpstr>Datasets</vt:lpstr>
      <vt:lpstr>Twitter Datasets</vt:lpstr>
      <vt:lpstr>Comparing Datasets of Distinct Locality Levels</vt:lpstr>
      <vt:lpstr>Locality Effect</vt:lpstr>
      <vt:lpstr>Characterizing Users</vt:lpstr>
      <vt:lpstr>Characterizing Users</vt:lpstr>
      <vt:lpstr>Language Characterizations</vt:lpstr>
      <vt:lpstr>Toy Example</vt:lpstr>
      <vt:lpstr>Ordered Language Characterizations</vt:lpstr>
      <vt:lpstr>Few Exceptions for English as 2nd Language</vt:lpstr>
      <vt:lpstr>Strong Reciprocity</vt:lpstr>
      <vt:lpstr>Lack of Reciprocity</vt:lpstr>
      <vt:lpstr>Locality Effect</vt:lpstr>
      <vt:lpstr>Language Network</vt:lpstr>
      <vt:lpstr>Toy Example</vt:lpstr>
      <vt:lpstr>The Language Network</vt:lpstr>
      <vt:lpstr>Spatial Correlation from the Network</vt:lpstr>
      <vt:lpstr>Language Clusters</vt:lpstr>
      <vt:lpstr>PowerPoint Presentation</vt:lpstr>
      <vt:lpstr>Spatial Correlation from Clusters</vt:lpstr>
      <vt:lpstr>PowerPoint Presentation</vt:lpstr>
      <vt:lpstr>Conclusions</vt:lpstr>
      <vt:lpstr>Limitations</vt:lpstr>
      <vt:lpstr>Sensing Language Relationships from Social Media</vt:lpstr>
      <vt:lpstr>Extra Slides</vt:lpstr>
      <vt:lpstr>Twitter Datasets</vt:lpstr>
      <vt:lpstr>Datasets Collection Process</vt:lpstr>
      <vt:lpstr>“Olympics” Translations</vt:lpstr>
      <vt:lpstr>Network Centralities</vt:lpstr>
    </vt:vector>
  </TitlesOfParts>
  <Company>FIT Computer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Sensing Language Relationships from  Social Media</dc:title>
  <dc:creator>Diogo Ferreira Pacheco</dc:creator>
  <cp:lastModifiedBy>Diogo Ferreira Pacheco</cp:lastModifiedBy>
  <cp:revision>47</cp:revision>
  <dcterms:created xsi:type="dcterms:W3CDTF">2017-07-28T15:09:54Z</dcterms:created>
  <dcterms:modified xsi:type="dcterms:W3CDTF">2017-08-04T18:37:10Z</dcterms:modified>
</cp:coreProperties>
</file>